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Relationship Id="rId78" Type="http://schemas.openxmlformats.org/officeDocument/2006/relationships/slide" Target="slides/slide71.xml"/><Relationship Id="rId79" Type="http://schemas.openxmlformats.org/officeDocument/2006/relationships/slide" Target="slides/slide72.xml"/><Relationship Id="rId80" Type="http://schemas.openxmlformats.org/officeDocument/2006/relationships/slide" Target="slides/slide73.xml"/><Relationship Id="rId81" Type="http://schemas.openxmlformats.org/officeDocument/2006/relationships/slide" Target="slides/slide74.xml"/><Relationship Id="rId82" Type="http://schemas.openxmlformats.org/officeDocument/2006/relationships/slide" Target="slides/slide7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29" sz="30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/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Fact information</a:t>
            </a:r>
          </a:p>
        </p:txBody>
      </p:sp>
      <p:sp>
        <p:nvSpPr>
          <p:cNvPr id="107" name="Body Level One…"/>
          <p:cNvSpPr txBox="1"/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ea against sky at sunset 2"/>
          <p:cNvSpPr/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Sea against sky at sunset 1"/>
          <p:cNvSpPr/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Beach and sea at sunset"/>
          <p:cNvSpPr/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each and sea at sunset"/>
          <p:cNvSpPr/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each and sea at sunset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>
                <a:solidFill>
                  <a:srgbClr val="FFFFFF"/>
                </a:solidFill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Author and Date"/>
          <p:cNvSpPr txBox="1"/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29" sz="3000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Sea against sky at sunset"/>
          <p:cNvSpPr/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Slide Subtitle"/>
          <p:cNvSpPr txBox="1"/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Sea against sky at sunset"/>
          <p:cNvSpPr/>
          <p:nvPr>
            <p:ph type="pic" idx="21"/>
          </p:nvPr>
        </p:nvSpPr>
        <p:spPr>
          <a:xfrm>
            <a:off x="12192644" y="718588"/>
            <a:ext cx="10972801" cy="123296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2" name="Slide Subtitle"/>
          <p:cNvSpPr txBox="1"/>
          <p:nvPr>
            <p:ph type="body" sz="quarter" idx="22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63" name="Body Level One…"/>
          <p:cNvSpPr txBox="1"/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pc="0" sz="12800"/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Agenda Subtitle"/>
          <p:cNvSpPr txBox="1"/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pPr/>
            <a:r>
              <a:t>Agenda Subtitle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
</file>

<file path=ppt/slides/_rels/slide7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7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7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7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7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mayan Agarwal | 9th February 2026 | Theory of Computation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Smayan Agarwal | 9th February 2026 | Theory of Computation</a:t>
            </a:r>
          </a:p>
        </p:txBody>
      </p:sp>
      <p:sp>
        <p:nvSpPr>
          <p:cNvPr id="152" name="Weighted Automata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Weighted Automata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402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378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79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80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81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82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83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4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5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6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7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8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9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90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91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92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93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94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95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6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97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8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9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400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401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403" name="Equation"/>
          <p:cNvSpPr txBox="1"/>
          <p:nvPr/>
        </p:nvSpPr>
        <p:spPr>
          <a:xfrm>
            <a:off x="8292181" y="12263640"/>
            <a:ext cx="9158767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430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406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07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08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09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10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11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2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3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4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5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6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7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18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19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20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21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22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23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4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25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6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7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428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429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431" name="Equation"/>
          <p:cNvSpPr txBox="1"/>
          <p:nvPr/>
        </p:nvSpPr>
        <p:spPr>
          <a:xfrm>
            <a:off x="6891049" y="12263640"/>
            <a:ext cx="12004922" cy="10546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0.5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458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434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35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36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37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38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39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0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1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2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3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4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5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46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47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48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49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50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51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2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53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4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5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456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457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459" name="Equation"/>
          <p:cNvSpPr txBox="1"/>
          <p:nvPr/>
        </p:nvSpPr>
        <p:spPr>
          <a:xfrm>
            <a:off x="3635112" y="12213467"/>
            <a:ext cx="17113777" cy="10546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0.5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5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10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486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462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63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64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65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66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67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8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9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0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1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2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3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74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75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76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77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78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79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0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481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2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3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484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485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487" name="Equation"/>
          <p:cNvSpPr txBox="1"/>
          <p:nvPr/>
        </p:nvSpPr>
        <p:spPr>
          <a:xfrm>
            <a:off x="6850616" y="11839030"/>
            <a:ext cx="10682767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10,1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514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490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91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92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93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94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495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96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97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98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99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0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1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02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03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04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05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06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07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8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09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0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1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512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513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515" name="Equation"/>
          <p:cNvSpPr txBox="1"/>
          <p:nvPr/>
        </p:nvSpPr>
        <p:spPr>
          <a:xfrm>
            <a:off x="5819914" y="12238553"/>
            <a:ext cx="12614522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10,1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542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518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519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520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521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522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523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4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5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6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7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8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9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30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31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32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33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34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35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6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37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8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9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540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541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543" name="Equation"/>
          <p:cNvSpPr txBox="1"/>
          <p:nvPr/>
        </p:nvSpPr>
        <p:spPr>
          <a:xfrm>
            <a:off x="3654010" y="12213467"/>
            <a:ext cx="17075980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10,1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8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570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546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547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548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549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550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551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2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3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4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5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6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7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58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59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60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61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62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63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4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565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6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7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568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569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571" name="Equation"/>
          <p:cNvSpPr txBox="1"/>
          <p:nvPr/>
        </p:nvSpPr>
        <p:spPr>
          <a:xfrm>
            <a:off x="6611785" y="12263640"/>
            <a:ext cx="11030780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10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8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18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Circle"/>
          <p:cNvSpPr/>
          <p:nvPr/>
        </p:nvSpPr>
        <p:spPr>
          <a:xfrm>
            <a:off x="4710260" y="5604432"/>
            <a:ext cx="2507137" cy="250713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574" name="Circle"/>
          <p:cNvSpPr/>
          <p:nvPr/>
        </p:nvSpPr>
        <p:spPr>
          <a:xfrm>
            <a:off x="17149379" y="5604432"/>
            <a:ext cx="2507137" cy="250713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575" name="Circle"/>
          <p:cNvSpPr/>
          <p:nvPr/>
        </p:nvSpPr>
        <p:spPr>
          <a:xfrm>
            <a:off x="8177423" y="8752364"/>
            <a:ext cx="2507136" cy="250713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576" name="Circle"/>
          <p:cNvSpPr/>
          <p:nvPr/>
        </p:nvSpPr>
        <p:spPr>
          <a:xfrm>
            <a:off x="13829861" y="8752364"/>
            <a:ext cx="2507136" cy="250713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577" name="Circle"/>
          <p:cNvSpPr/>
          <p:nvPr/>
        </p:nvSpPr>
        <p:spPr>
          <a:xfrm>
            <a:off x="10938432" y="2873452"/>
            <a:ext cx="2507136" cy="2507137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5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578" name="Equation"/>
          <p:cNvSpPr txBox="1"/>
          <p:nvPr/>
        </p:nvSpPr>
        <p:spPr>
          <a:xfrm>
            <a:off x="11881274" y="3828646"/>
            <a:ext cx="621452" cy="59674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6800"/>
          </a:p>
        </p:txBody>
      </p:sp>
      <p:sp>
        <p:nvSpPr>
          <p:cNvPr id="579" name="Equation"/>
          <p:cNvSpPr txBox="1"/>
          <p:nvPr/>
        </p:nvSpPr>
        <p:spPr>
          <a:xfrm>
            <a:off x="5627964" y="6555333"/>
            <a:ext cx="671730" cy="60533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</m:oMath>
              </m:oMathPara>
            </a14:m>
            <a:endParaRPr sz="6800"/>
          </a:p>
        </p:txBody>
      </p:sp>
      <p:sp>
        <p:nvSpPr>
          <p:cNvPr id="580" name="Equation"/>
          <p:cNvSpPr txBox="1"/>
          <p:nvPr/>
        </p:nvSpPr>
        <p:spPr>
          <a:xfrm>
            <a:off x="9120265" y="9707558"/>
            <a:ext cx="670504" cy="59674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m:oMathPara>
            </a14:m>
            <a:endParaRPr sz="6800"/>
          </a:p>
        </p:txBody>
      </p:sp>
      <p:sp>
        <p:nvSpPr>
          <p:cNvPr id="581" name="Equation"/>
          <p:cNvSpPr txBox="1"/>
          <p:nvPr/>
        </p:nvSpPr>
        <p:spPr>
          <a:xfrm>
            <a:off x="14772704" y="9707558"/>
            <a:ext cx="644138" cy="60533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sub>
                  </m:sSub>
                </m:oMath>
              </m:oMathPara>
            </a14:m>
            <a:endParaRPr sz="6800"/>
          </a:p>
        </p:txBody>
      </p:sp>
      <p:sp>
        <p:nvSpPr>
          <p:cNvPr id="582" name="Equation"/>
          <p:cNvSpPr txBox="1"/>
          <p:nvPr/>
        </p:nvSpPr>
        <p:spPr>
          <a:xfrm>
            <a:off x="18092221" y="6559625"/>
            <a:ext cx="669891" cy="59674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6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sub>
                  </m:sSub>
                </m:oMath>
              </m:oMathPara>
            </a14:m>
            <a:endParaRPr sz="6800"/>
          </a:p>
        </p:txBody>
      </p:sp>
      <p:sp>
        <p:nvSpPr>
          <p:cNvPr id="583" name="Line"/>
          <p:cNvSpPr/>
          <p:nvPr/>
        </p:nvSpPr>
        <p:spPr>
          <a:xfrm>
            <a:off x="19663064" y="6858000"/>
            <a:ext cx="2519837" cy="0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84" name="Line"/>
          <p:cNvSpPr/>
          <p:nvPr/>
        </p:nvSpPr>
        <p:spPr>
          <a:xfrm>
            <a:off x="6550079" y="8033140"/>
            <a:ext cx="1718658" cy="1496089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85" name="Line"/>
          <p:cNvSpPr/>
          <p:nvPr/>
        </p:nvSpPr>
        <p:spPr>
          <a:xfrm>
            <a:off x="10698063" y="10108126"/>
            <a:ext cx="3167347" cy="1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86" name="Line"/>
          <p:cNvSpPr/>
          <p:nvPr/>
        </p:nvSpPr>
        <p:spPr>
          <a:xfrm flipV="1">
            <a:off x="16369037" y="8040245"/>
            <a:ext cx="1714522" cy="1714523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87" name="Line"/>
          <p:cNvSpPr/>
          <p:nvPr/>
        </p:nvSpPr>
        <p:spPr>
          <a:xfrm flipV="1">
            <a:off x="7013976" y="4394402"/>
            <a:ext cx="3932201" cy="1857611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88" name="Line"/>
          <p:cNvSpPr/>
          <p:nvPr/>
        </p:nvSpPr>
        <p:spPr>
          <a:xfrm>
            <a:off x="13437823" y="4543729"/>
            <a:ext cx="3879847" cy="1604552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89" name="Equation"/>
          <p:cNvSpPr txBox="1"/>
          <p:nvPr/>
        </p:nvSpPr>
        <p:spPr>
          <a:xfrm>
            <a:off x="5840096" y="8687737"/>
            <a:ext cx="997610" cy="46444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den>
                  </m:f>
                </m:oMath>
              </m:oMathPara>
            </a14:m>
            <a:endParaRPr sz="5300"/>
          </a:p>
        </p:txBody>
      </p:sp>
      <p:sp>
        <p:nvSpPr>
          <p:cNvPr id="590" name="Line"/>
          <p:cNvSpPr/>
          <p:nvPr/>
        </p:nvSpPr>
        <p:spPr>
          <a:xfrm>
            <a:off x="10852343" y="1411937"/>
            <a:ext cx="2579314" cy="19531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598" h="20668" fill="norm" stroke="1" extrusionOk="0">
                <a:moveTo>
                  <a:pt x="1756" y="19865"/>
                </a:moveTo>
                <a:cubicBezTo>
                  <a:pt x="-2242" y="12212"/>
                  <a:pt x="984" y="912"/>
                  <a:pt x="7412" y="54"/>
                </a:cubicBezTo>
                <a:cubicBezTo>
                  <a:pt x="14791" y="-932"/>
                  <a:pt x="19358" y="11919"/>
                  <a:pt x="14737" y="20668"/>
                </a:cubicBezTo>
              </a:path>
            </a:pathLst>
          </a:cu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91" name="Line"/>
          <p:cNvSpPr/>
          <p:nvPr/>
        </p:nvSpPr>
        <p:spPr>
          <a:xfrm>
            <a:off x="2372921" y="7006152"/>
            <a:ext cx="2519837" cy="1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92" name="Equation"/>
          <p:cNvSpPr txBox="1"/>
          <p:nvPr/>
        </p:nvSpPr>
        <p:spPr>
          <a:xfrm>
            <a:off x="3537595" y="6262225"/>
            <a:ext cx="190488" cy="45501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5300"/>
          </a:p>
        </p:txBody>
      </p:sp>
      <p:sp>
        <p:nvSpPr>
          <p:cNvPr id="593" name="Equation"/>
          <p:cNvSpPr txBox="1"/>
          <p:nvPr/>
        </p:nvSpPr>
        <p:spPr>
          <a:xfrm>
            <a:off x="20827738" y="6262225"/>
            <a:ext cx="299530" cy="45501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</m:oMath>
              </m:oMathPara>
            </a14:m>
            <a:endParaRPr sz="5300"/>
          </a:p>
        </p:txBody>
      </p:sp>
      <p:sp>
        <p:nvSpPr>
          <p:cNvPr id="594" name="Line"/>
          <p:cNvSpPr/>
          <p:nvPr/>
        </p:nvSpPr>
        <p:spPr>
          <a:xfrm>
            <a:off x="7187063" y="7304455"/>
            <a:ext cx="6774882" cy="1850062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595" name="Equation"/>
          <p:cNvSpPr txBox="1"/>
          <p:nvPr/>
        </p:nvSpPr>
        <p:spPr>
          <a:xfrm>
            <a:off x="11693195" y="10496393"/>
            <a:ext cx="997610" cy="46444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den>
                  </m:f>
                </m:oMath>
              </m:oMathPara>
            </a14:m>
            <a:endParaRPr sz="5300"/>
          </a:p>
        </p:txBody>
      </p:sp>
      <p:sp>
        <p:nvSpPr>
          <p:cNvPr id="596" name="Equation"/>
          <p:cNvSpPr txBox="1"/>
          <p:nvPr/>
        </p:nvSpPr>
        <p:spPr>
          <a:xfrm>
            <a:off x="17476054" y="9001797"/>
            <a:ext cx="1026553" cy="46444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den>
                  </m:f>
                </m:oMath>
              </m:oMathPara>
            </a14:m>
            <a:endParaRPr sz="5300"/>
          </a:p>
        </p:txBody>
      </p:sp>
      <p:sp>
        <p:nvSpPr>
          <p:cNvPr id="597" name="Equation"/>
          <p:cNvSpPr txBox="1"/>
          <p:nvPr/>
        </p:nvSpPr>
        <p:spPr>
          <a:xfrm>
            <a:off x="14866808" y="4437304"/>
            <a:ext cx="997610" cy="46444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den>
                  </m:f>
                </m:oMath>
              </m:oMathPara>
            </a14:m>
            <a:endParaRPr sz="53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Rectangle"/>
          <p:cNvSpPr/>
          <p:nvPr/>
        </p:nvSpPr>
        <p:spPr>
          <a:xfrm>
            <a:off x="6259129" y="2585846"/>
            <a:ext cx="11778938" cy="10637345"/>
          </a:xfrm>
          <a:prstGeom prst="rect">
            <a:avLst/>
          </a:prstGeom>
          <a:solidFill>
            <a:schemeClr val="accent5">
              <a:hueOff val="187634"/>
              <a:satOff val="22839"/>
              <a:lumOff val="25028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lnSpc>
                <a:spcPct val="100000"/>
              </a:lnSpc>
              <a:defRPr sz="32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600" name="A Weighted Automata over the real numbers is a 5-tuple:…"/>
          <p:cNvSpPr txBox="1"/>
          <p:nvPr/>
        </p:nvSpPr>
        <p:spPr>
          <a:xfrm>
            <a:off x="6553196" y="3033900"/>
            <a:ext cx="11277608" cy="97412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700"/>
            </a:pPr>
            <a:r>
              <a:t>A Weighted Automata over the real numbers is a 5-tuple:</a:t>
            </a:r>
          </a:p>
          <a:p>
            <a:pPr>
              <a:defRPr sz="3700"/>
            </a:pPr>
          </a:p>
          <a:p>
            <a:pPr>
              <a:defRPr sz="3700"/>
            </a:pPr>
            <a14:m>
              <m:oMath>
                <m:r>
                  <m:rPr>
                    <m:scr m:val="script"/>
                  </m:rP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Q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sty m:val="p"/>
                  </m:rP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Σ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δ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, where:</a:t>
            </a:r>
          </a:p>
          <a:p>
            <a:pPr>
              <a:defRPr sz="3700"/>
            </a:pPr>
          </a:p>
          <a:p>
            <a:pPr>
              <a:defRPr sz="3700"/>
            </a:pPr>
            <a:r>
              <a:t>1. </a:t>
            </a:r>
            <a14:m>
              <m:oMath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Q</m:t>
                </m:r>
              </m:oMath>
            </a14:m>
            <a:r>
              <a:t> is a finite set of states</a:t>
            </a:r>
          </a:p>
          <a:p>
            <a:pPr>
              <a:defRPr sz="3700"/>
            </a:pPr>
          </a:p>
          <a:p>
            <a:pPr>
              <a:defRPr sz="3700"/>
            </a:pPr>
            <a:r>
              <a:t>2. </a:t>
            </a:r>
            <a14:m>
              <m:oMath>
                <m:r>
                  <m:rPr>
                    <m:sty m:val="p"/>
                  </m:rPr>
                  <a:rPr xmlns:a="http://schemas.openxmlformats.org/drawingml/2006/main" sz="4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Σ</m:t>
                </m:r>
              </m:oMath>
            </a14:m>
            <a:r>
              <a:t> is a finite alphabet</a:t>
            </a:r>
          </a:p>
          <a:p>
            <a:pPr>
              <a:defRPr sz="3700"/>
            </a:pPr>
          </a:p>
          <a:p>
            <a:pPr>
              <a:defRPr sz="3700"/>
            </a:pPr>
            <a:r>
              <a:t>3.  </a:t>
            </a:r>
            <a14:m>
              <m:oMath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Q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r>
                  <m:rPr>
                    <m:sty m:val="p"/>
                  </m:rP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Σ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Q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the transition function</a:t>
            </a:r>
          </a:p>
          <a:p>
            <a:pPr>
              <a:defRPr sz="3700"/>
            </a:pPr>
          </a:p>
          <a:p>
            <a:pPr>
              <a:defRPr sz="3700"/>
            </a:pPr>
            <a:r>
              <a:t>4. </a:t>
            </a:r>
            <a14:m>
              <m:oMath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μ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Q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an initial state function , and</a:t>
            </a:r>
          </a:p>
          <a:p>
            <a:pPr>
              <a:defRPr sz="3700"/>
            </a:pPr>
          </a:p>
          <a:p>
            <a:pPr>
              <a:defRPr sz="3700"/>
            </a:pPr>
            <a:r>
              <a:t>5. </a:t>
            </a:r>
            <a14:m>
              <m:oMath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λ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Q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the final state function.</a:t>
            </a:r>
          </a:p>
        </p:txBody>
      </p:sp>
      <p:sp>
        <p:nvSpPr>
          <p:cNvPr id="601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Rectangle"/>
          <p:cNvSpPr/>
          <p:nvPr/>
        </p:nvSpPr>
        <p:spPr>
          <a:xfrm>
            <a:off x="6259129" y="2585846"/>
            <a:ext cx="11778938" cy="10637345"/>
          </a:xfrm>
          <a:prstGeom prst="rect">
            <a:avLst/>
          </a:prstGeom>
          <a:solidFill>
            <a:schemeClr val="accent5">
              <a:hueOff val="187634"/>
              <a:satOff val="22839"/>
              <a:lumOff val="25028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lnSpc>
                <a:spcPct val="100000"/>
              </a:lnSpc>
              <a:defRPr sz="32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604" name="Let…"/>
          <p:cNvSpPr txBox="1"/>
          <p:nvPr/>
        </p:nvSpPr>
        <p:spPr>
          <a:xfrm>
            <a:off x="6553196" y="3332602"/>
            <a:ext cx="11277608" cy="9837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700"/>
            </a:pPr>
            <a:r>
              <a:t>Let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</m:oMath>
            </a14:m>
          </a:p>
          <a:p>
            <a:pPr>
              <a:defRPr sz="3700"/>
            </a:pPr>
          </a:p>
          <a:p>
            <a:pPr>
              <a:defRPr sz="3700"/>
            </a:pPr>
            <a:r>
              <a:t>A run of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5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 on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</m:oMath>
            </a14:m>
            <a:r>
              <a:t> is the sequence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sSup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p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p>
                </m:sSup>
              </m:oMath>
            </a14:m>
          </a:p>
          <a:p>
            <a:pPr>
              <a:defRPr sz="3700"/>
            </a:pPr>
          </a:p>
          <a:p>
            <a:pPr>
              <a:defRPr sz="3700"/>
            </a:pPr>
            <a:r>
              <a:t>The weight of the run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</m:oMath>
            </a14:m>
            <a:r>
              <a:t> on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</m:oMath>
            </a14:m>
            <a:r>
              <a:t> is </a:t>
            </a:r>
            <a14:m>
              <m:oMath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μ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⋅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Sup>
                  <m:e>
                    <m:r>
                      <m:rPr>
                        <m:sty m:val="p"/>
                      </m:rP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Π</m:t>
                    </m:r>
                  </m:e>
                  <m:sub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  <m:sup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p>
                </m:sSubSup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e>
                  <m:sub>
                    <m:sSub>
                      <m:e>
                        <m:r>
                          <a:rPr xmlns:a="http://schemas.openxmlformats.org/drawingml/2006/main" sz="43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xmlns:a="http://schemas.openxmlformats.org/drawingml/2006/main" sz="43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⋅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λ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>
              <a:defRPr sz="3700"/>
            </a:pPr>
          </a:p>
          <a:p>
            <a:pPr>
              <a:defRPr sz="3700"/>
            </a:pPr>
            <a:r>
              <a:t>The weight assigned to a word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</m:oMath>
            </a14:m>
            <a:r>
              <a:t> is the sum over all runs</a:t>
            </a:r>
          </a:p>
          <a:p>
            <a:pPr>
              <a:defRPr sz="37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Low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</m:lim>
                  </m:limLow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</m:e>
                    <m: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3700"/>
            </a:pPr>
          </a:p>
          <a:p>
            <a:pPr>
              <a:defRPr sz="3700"/>
            </a:pPr>
            <a:r>
              <a:t> </a:t>
            </a:r>
          </a:p>
        </p:txBody>
      </p:sp>
      <p:sp>
        <p:nvSpPr>
          <p:cNvPr id="605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179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155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56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57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58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59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60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1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2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3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4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5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6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67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68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69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70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71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72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3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74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5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6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177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178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Rectangle"/>
          <p:cNvSpPr/>
          <p:nvPr/>
        </p:nvSpPr>
        <p:spPr>
          <a:xfrm>
            <a:off x="6259129" y="2585846"/>
            <a:ext cx="11778938" cy="10637345"/>
          </a:xfrm>
          <a:prstGeom prst="rect">
            <a:avLst/>
          </a:prstGeom>
          <a:solidFill>
            <a:schemeClr val="accent5">
              <a:hueOff val="187634"/>
              <a:satOff val="22839"/>
              <a:lumOff val="25028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lnSpc>
                <a:spcPct val="100000"/>
              </a:lnSpc>
              <a:defRPr sz="32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608" name="Let…"/>
          <p:cNvSpPr txBox="1"/>
          <p:nvPr/>
        </p:nvSpPr>
        <p:spPr>
          <a:xfrm>
            <a:off x="6553196" y="3063318"/>
            <a:ext cx="11277608" cy="10375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700"/>
            </a:pPr>
            <a:r>
              <a:t>Let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</m:oMath>
            </a14:m>
          </a:p>
          <a:p>
            <a:pPr>
              <a:defRPr sz="3700"/>
            </a:pPr>
          </a:p>
          <a:p>
            <a:pPr>
              <a:defRPr sz="3700"/>
            </a:pPr>
            <a:r>
              <a:t>A run of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5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 on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</m:oMath>
            </a14:m>
            <a:r>
              <a:t> is the sequence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sSup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p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p>
                </m:sSup>
              </m:oMath>
            </a14:m>
          </a:p>
          <a:p>
            <a:pPr>
              <a:defRPr sz="3700"/>
            </a:pPr>
          </a:p>
          <a:p>
            <a:pPr>
              <a:defRPr sz="3700"/>
            </a:pPr>
            <a:r>
              <a:t>The weight of the run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</m:oMath>
            </a14:m>
            <a:r>
              <a:t> on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</m:oMath>
            </a14:m>
            <a:r>
              <a:t> is </a:t>
            </a:r>
            <a14:m>
              <m:oMath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μ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⊗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limUpp>
                  <m:e>
                    <m:limLow>
                      <m:e>
                        <m:r>
                          <a:rPr xmlns:a="http://schemas.openxmlformats.org/drawingml/2006/main" sz="43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⨀</m:t>
                        </m:r>
                      </m:e>
                      <m:lim>
                        <m:r>
                          <a:rPr xmlns:a="http://schemas.openxmlformats.org/drawingml/2006/main" sz="43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3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3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lim>
                    </m:limLow>
                  </m:e>
                  <m:lim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Upp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e>
                  <m:sub>
                    <m:sSub>
                      <m:e>
                        <m:r>
                          <a:rPr xmlns:a="http://schemas.openxmlformats.org/drawingml/2006/main" sz="43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xmlns:a="http://schemas.openxmlformats.org/drawingml/2006/main" sz="43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⊗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λ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>
              <a:defRPr sz="3700"/>
            </a:pPr>
          </a:p>
          <a:p>
            <a:pPr>
              <a:defRPr sz="3700"/>
            </a:pPr>
            <a:r>
              <a:t>The weight assigned to a word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</m:oMath>
            </a14:m>
            <a:r>
              <a:t> is the sum over all runs</a:t>
            </a:r>
          </a:p>
          <a:p>
            <a:pPr>
              <a:defRPr sz="37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Low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⨁</m:t>
                      </m:r>
                    </m:e>
                    <m:lim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</m:lim>
                  </m:limLow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</m:e>
                    <m: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3700"/>
            </a:pPr>
          </a:p>
          <a:p>
            <a:pPr>
              <a:defRPr sz="3700"/>
            </a:pPr>
            <a:r>
              <a:t> </a:t>
            </a:r>
          </a:p>
        </p:txBody>
      </p:sp>
      <p:sp>
        <p:nvSpPr>
          <p:cNvPr id="609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612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638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613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14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15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16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17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18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19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0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1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2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3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24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25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26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27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28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29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30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1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2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633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634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5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36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37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639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40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643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669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644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45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46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47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48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49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0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1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2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3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4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55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56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57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58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59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60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61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2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3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664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665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6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67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68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670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671" name="Equation"/>
          <p:cNvSpPr txBox="1"/>
          <p:nvPr/>
        </p:nvSpPr>
        <p:spPr>
          <a:xfrm>
            <a:off x="13601879" y="12120629"/>
            <a:ext cx="5158572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  <p:sp>
        <p:nvSpPr>
          <p:cNvPr id="672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675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701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676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77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78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79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80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681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2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3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4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5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6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87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88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89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90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91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92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93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4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5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696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697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8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699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00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702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703" name="Equation"/>
          <p:cNvSpPr txBox="1"/>
          <p:nvPr/>
        </p:nvSpPr>
        <p:spPr>
          <a:xfrm>
            <a:off x="12845637" y="12120629"/>
            <a:ext cx="6671057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  <p:sp>
        <p:nvSpPr>
          <p:cNvPr id="704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707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733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708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09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10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11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12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13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4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5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6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7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8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19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20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21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22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23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24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25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6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7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728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729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30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31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32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734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735" name="Equation"/>
          <p:cNvSpPr txBox="1"/>
          <p:nvPr/>
        </p:nvSpPr>
        <p:spPr>
          <a:xfrm>
            <a:off x="11852327" y="12120629"/>
            <a:ext cx="8657676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  <p:sp>
        <p:nvSpPr>
          <p:cNvPr id="736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739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765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740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41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42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43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44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45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46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47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48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49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50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51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52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53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54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55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56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57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58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59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760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761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62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63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64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766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767" name="Equation"/>
          <p:cNvSpPr txBox="1"/>
          <p:nvPr/>
        </p:nvSpPr>
        <p:spPr>
          <a:xfrm>
            <a:off x="10859018" y="12120629"/>
            <a:ext cx="10644295" cy="10546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5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  <p:sp>
        <p:nvSpPr>
          <p:cNvPr id="768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771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797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772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73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74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75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76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777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78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79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80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81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82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83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84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85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86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87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88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89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90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91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792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793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94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95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796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798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799" name="Equation"/>
          <p:cNvSpPr txBox="1"/>
          <p:nvPr/>
        </p:nvSpPr>
        <p:spPr>
          <a:xfrm>
            <a:off x="9297900" y="11945024"/>
            <a:ext cx="13766530" cy="10546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5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13</m:t>
                  </m:r>
                </m:oMath>
              </m:oMathPara>
            </a14:m>
            <a:endParaRPr sz="9600"/>
          </a:p>
        </p:txBody>
      </p:sp>
      <p:sp>
        <p:nvSpPr>
          <p:cNvPr id="800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803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829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804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05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06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07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08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09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10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11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12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13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14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15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16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17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18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19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20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21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22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23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824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825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26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27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28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830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831" name="Equation"/>
          <p:cNvSpPr txBox="1"/>
          <p:nvPr/>
        </p:nvSpPr>
        <p:spPr>
          <a:xfrm>
            <a:off x="12371878" y="11919937"/>
            <a:ext cx="6989810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  <p:sp>
        <p:nvSpPr>
          <p:cNvPr id="832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835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861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836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37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38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39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40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41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42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43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44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45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46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47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48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49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50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51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52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53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54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55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856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857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58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59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60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862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863" name="Equation"/>
          <p:cNvSpPr txBox="1"/>
          <p:nvPr/>
        </p:nvSpPr>
        <p:spPr>
          <a:xfrm>
            <a:off x="11930018" y="11719245"/>
            <a:ext cx="8502295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  <p:sp>
        <p:nvSpPr>
          <p:cNvPr id="864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867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893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868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69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70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71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72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873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74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75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76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77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78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79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80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81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82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83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84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85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86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87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888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889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890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91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892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894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chemeClr val="accent5">
                <a:hueOff val="-65973"/>
                <a:satOff val="18050"/>
                <a:lumOff val="-15912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895" name="Equation"/>
          <p:cNvSpPr txBox="1"/>
          <p:nvPr/>
        </p:nvSpPr>
        <p:spPr>
          <a:xfrm>
            <a:off x="10936709" y="11869764"/>
            <a:ext cx="10488914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  <p:sp>
        <p:nvSpPr>
          <p:cNvPr id="896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206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182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83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84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85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86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87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8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9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0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1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2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3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94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95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96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97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98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199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0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01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2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3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204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205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207" name="Equation"/>
          <p:cNvSpPr txBox="1"/>
          <p:nvPr/>
        </p:nvSpPr>
        <p:spPr>
          <a:xfrm>
            <a:off x="9612714" y="12267907"/>
            <a:ext cx="5158572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899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925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900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01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02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03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04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05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06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07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08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09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10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11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12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13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14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15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16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17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18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19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920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921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22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23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24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926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chemeClr val="accent5">
                <a:hueOff val="-65973"/>
                <a:satOff val="18050"/>
                <a:lumOff val="-15912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927" name="Equation"/>
          <p:cNvSpPr txBox="1"/>
          <p:nvPr/>
        </p:nvSpPr>
        <p:spPr>
          <a:xfrm>
            <a:off x="1948875" y="11574454"/>
            <a:ext cx="21566159" cy="10546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15</m:t>
                  </m:r>
                </m:oMath>
              </m:oMathPara>
            </a14:m>
            <a:endParaRPr sz="9600"/>
          </a:p>
        </p:txBody>
      </p:sp>
      <p:sp>
        <p:nvSpPr>
          <p:cNvPr id="928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931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957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932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33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34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35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36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37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38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39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40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41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42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43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44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45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46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47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48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49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50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51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952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953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54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55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56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958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959" name="Equation"/>
          <p:cNvSpPr txBox="1"/>
          <p:nvPr/>
        </p:nvSpPr>
        <p:spPr>
          <a:xfrm>
            <a:off x="945419" y="11574454"/>
            <a:ext cx="23136488" cy="10546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15,3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10</m:t>
                  </m:r>
                </m:oMath>
              </m:oMathPara>
            </a14:m>
            <a:endParaRPr sz="9600"/>
          </a:p>
        </p:txBody>
      </p:sp>
      <p:sp>
        <p:nvSpPr>
          <p:cNvPr id="960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Definitions &amp;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&amp; Examples</a:t>
            </a:r>
          </a:p>
        </p:txBody>
      </p:sp>
      <p:sp>
        <p:nvSpPr>
          <p:cNvPr id="963" name="Let us consider an alternate type of machine…"/>
          <p:cNvSpPr txBox="1"/>
          <p:nvPr/>
        </p:nvSpPr>
        <p:spPr>
          <a:xfrm>
            <a:off x="1227839" y="4793731"/>
            <a:ext cx="6423804" cy="4488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Let us consider an alternate type of machine</a:t>
            </a:r>
          </a:p>
          <a:p>
            <a:pPr>
              <a:defRPr sz="3600"/>
            </a:pP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, we have the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min</a:t>
            </a:r>
          </a:p>
          <a:p>
            <a:pPr>
              <a:defRPr sz="3600"/>
            </a:pPr>
            <a:r>
              <a:t>Instead of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multiplication</a:t>
            </a:r>
            <a:r>
              <a:t>, we have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addition</a:t>
            </a:r>
            <a:r>
              <a:t> </a:t>
            </a:r>
          </a:p>
        </p:txBody>
      </p:sp>
      <p:grpSp>
        <p:nvGrpSpPr>
          <p:cNvPr id="989" name="Group"/>
          <p:cNvGrpSpPr/>
          <p:nvPr/>
        </p:nvGrpSpPr>
        <p:grpSpPr>
          <a:xfrm>
            <a:off x="8298558" y="3585512"/>
            <a:ext cx="15765215" cy="7451505"/>
            <a:chOff x="0" y="0"/>
            <a:chExt cx="15765213" cy="7451504"/>
          </a:xfrm>
        </p:grpSpPr>
        <p:sp>
          <p:nvSpPr>
            <p:cNvPr id="964" name="Circle"/>
            <p:cNvSpPr/>
            <p:nvPr/>
          </p:nvSpPr>
          <p:spPr>
            <a:xfrm>
              <a:off x="1942513" y="343618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65" name="Circle"/>
            <p:cNvSpPr/>
            <p:nvPr/>
          </p:nvSpPr>
          <p:spPr>
            <a:xfrm>
              <a:off x="4921153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66" name="Circle"/>
            <p:cNvSpPr/>
            <p:nvPr/>
          </p:nvSpPr>
          <p:spPr>
            <a:xfrm>
              <a:off x="7221060" y="4880583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67" name="Circle"/>
            <p:cNvSpPr/>
            <p:nvPr/>
          </p:nvSpPr>
          <p:spPr>
            <a:xfrm>
              <a:off x="9520966" y="952108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68" name="Circle"/>
            <p:cNvSpPr/>
            <p:nvPr/>
          </p:nvSpPr>
          <p:spPr>
            <a:xfrm>
              <a:off x="12499606" y="3436184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969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70" name="Line"/>
            <p:cNvSpPr/>
            <p:nvPr/>
          </p:nvSpPr>
          <p:spPr>
            <a:xfrm rot="19467418">
              <a:off x="6624159" y="579025"/>
              <a:ext cx="2585591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71" name="Line"/>
            <p:cNvSpPr/>
            <p:nvPr/>
          </p:nvSpPr>
          <p:spPr>
            <a:xfrm rot="19467418">
              <a:off x="3717673" y="3637436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72" name="Line"/>
            <p:cNvSpPr/>
            <p:nvPr/>
          </p:nvSpPr>
          <p:spPr>
            <a:xfrm rot="19467418">
              <a:off x="8654429" y="4451491"/>
              <a:ext cx="4215034" cy="175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73" name="Line"/>
            <p:cNvSpPr/>
            <p:nvPr/>
          </p:nvSpPr>
          <p:spPr>
            <a:xfrm rot="19467418">
              <a:off x="11544474" y="1319029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74" name="Equation"/>
            <p:cNvSpPr txBox="1"/>
            <p:nvPr/>
          </p:nvSpPr>
          <p:spPr>
            <a:xfrm>
              <a:off x="2566694" y="237814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75" name="Equation"/>
            <p:cNvSpPr txBox="1"/>
            <p:nvPr/>
          </p:nvSpPr>
          <p:spPr>
            <a:xfrm>
              <a:off x="4281949" y="5806121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76" name="Equation"/>
            <p:cNvSpPr txBox="1"/>
            <p:nvPr/>
          </p:nvSpPr>
          <p:spPr>
            <a:xfrm>
              <a:off x="7479397" y="550345"/>
              <a:ext cx="936069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77" name="Equation"/>
            <p:cNvSpPr txBox="1"/>
            <p:nvPr/>
          </p:nvSpPr>
          <p:spPr>
            <a:xfrm>
              <a:off x="4985680" y="3326423"/>
              <a:ext cx="906034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78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79" name="Equation"/>
            <p:cNvSpPr txBox="1"/>
            <p:nvPr/>
          </p:nvSpPr>
          <p:spPr>
            <a:xfrm>
              <a:off x="12453543" y="1820113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80" name="Equation"/>
            <p:cNvSpPr txBox="1"/>
            <p:nvPr/>
          </p:nvSpPr>
          <p:spPr>
            <a:xfrm>
              <a:off x="4299412" y="6538028"/>
              <a:ext cx="906033" cy="4868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81" name="Line"/>
            <p:cNvSpPr/>
            <p:nvPr/>
          </p:nvSpPr>
          <p:spPr>
            <a:xfrm>
              <a:off x="0" y="4140002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82" name="Line"/>
            <p:cNvSpPr/>
            <p:nvPr/>
          </p:nvSpPr>
          <p:spPr>
            <a:xfrm>
              <a:off x="13910566" y="4162555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83" name="Equation"/>
            <p:cNvSpPr txBox="1"/>
            <p:nvPr/>
          </p:nvSpPr>
          <p:spPr>
            <a:xfrm>
              <a:off x="828485" y="3453579"/>
              <a:ext cx="272416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m:oMathPara>
              </a14:m>
              <a:endParaRPr sz="5500"/>
            </a:p>
          </p:txBody>
        </p:sp>
        <p:sp>
          <p:nvSpPr>
            <p:cNvPr id="984" name="Equation"/>
            <p:cNvSpPr txBox="1"/>
            <p:nvPr/>
          </p:nvSpPr>
          <p:spPr>
            <a:xfrm>
              <a:off x="14682472" y="3453579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985" name="Line"/>
            <p:cNvSpPr/>
            <p:nvPr/>
          </p:nvSpPr>
          <p:spPr>
            <a:xfrm rot="19467418">
              <a:off x="2694835" y="2490329"/>
              <a:ext cx="2515189" cy="3755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986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87" name="Equation"/>
            <p:cNvSpPr txBox="1"/>
            <p:nvPr/>
          </p:nvSpPr>
          <p:spPr>
            <a:xfrm>
              <a:off x="10183197" y="5804724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988" name="Equation"/>
            <p:cNvSpPr txBox="1"/>
            <p:nvPr/>
          </p:nvSpPr>
          <p:spPr>
            <a:xfrm>
              <a:off x="13036004" y="6023032"/>
              <a:ext cx="1582647" cy="57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500"/>
            </a:p>
          </p:txBody>
        </p:sp>
      </p:grpSp>
      <p:sp>
        <p:nvSpPr>
          <p:cNvPr id="990" name="Line"/>
          <p:cNvSpPr/>
          <p:nvPr/>
        </p:nvSpPr>
        <p:spPr>
          <a:xfrm rot="3900000">
            <a:off x="12254854" y="5578664"/>
            <a:ext cx="934122" cy="2748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600" fill="norm" stroke="1" extrusionOk="0">
                <a:moveTo>
                  <a:pt x="0" y="0"/>
                </a:moveTo>
                <a:cubicBezTo>
                  <a:pt x="6701" y="2526"/>
                  <a:pt x="11966" y="5487"/>
                  <a:pt x="15507" y="8720"/>
                </a:cubicBezTo>
                <a:cubicBezTo>
                  <a:pt x="19991" y="12815"/>
                  <a:pt x="21600" y="17235"/>
                  <a:pt x="20195" y="21600"/>
                </a:cubicBezTo>
              </a:path>
            </a:pathLst>
          </a:cu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991" name="Equation"/>
          <p:cNvSpPr txBox="1"/>
          <p:nvPr/>
        </p:nvSpPr>
        <p:spPr>
          <a:xfrm>
            <a:off x="8722209" y="11643986"/>
            <a:ext cx="14535709" cy="10546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min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15,10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10</m:t>
                  </m:r>
                </m:oMath>
              </m:oMathPara>
            </a14:m>
            <a:endParaRPr sz="9600"/>
          </a:p>
        </p:txBody>
      </p:sp>
      <p:sp>
        <p:nvSpPr>
          <p:cNvPr id="992" name="Line"/>
          <p:cNvSpPr/>
          <p:nvPr/>
        </p:nvSpPr>
        <p:spPr>
          <a:xfrm rot="19467418">
            <a:off x="21200332" y="8382663"/>
            <a:ext cx="1177874" cy="1091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08" h="17305" fill="norm" stroke="1" extrusionOk="0">
                <a:moveTo>
                  <a:pt x="8227" y="46"/>
                </a:moveTo>
                <a:cubicBezTo>
                  <a:pt x="464" y="-825"/>
                  <a:pt x="-3129" y="10850"/>
                  <a:pt x="3376" y="15818"/>
                </a:cubicBezTo>
                <a:cubicBezTo>
                  <a:pt x="9866" y="20775"/>
                  <a:pt x="18471" y="12520"/>
                  <a:pt x="15184" y="3072"/>
                </a:cubicBezTo>
              </a:path>
            </a:pathLst>
          </a:custGeom>
          <a:ln w="762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Matrix Multiplication Algorith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Matrix Multiplication Algorithms</a:t>
            </a:r>
          </a:p>
        </p:txBody>
      </p:sp>
      <p:sp>
        <p:nvSpPr>
          <p:cNvPr id="995" name="Line"/>
          <p:cNvSpPr/>
          <p:nvPr/>
        </p:nvSpPr>
        <p:spPr>
          <a:xfrm rot="19467418">
            <a:off x="3605920" y="6662819"/>
            <a:ext cx="3089351" cy="615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553" fill="norm" stroke="1" extrusionOk="0">
                <a:moveTo>
                  <a:pt x="0" y="12878"/>
                </a:moveTo>
                <a:cubicBezTo>
                  <a:pt x="3730" y="2194"/>
                  <a:pt x="8180" y="-2047"/>
                  <a:pt x="12540" y="925"/>
                </a:cubicBezTo>
                <a:cubicBezTo>
                  <a:pt x="15881" y="3202"/>
                  <a:pt x="19017" y="9651"/>
                  <a:pt x="21600" y="19553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996" name="Line"/>
          <p:cNvSpPr/>
          <p:nvPr/>
        </p:nvSpPr>
        <p:spPr>
          <a:xfrm rot="19467418">
            <a:off x="6973564" y="9273258"/>
            <a:ext cx="808043" cy="8121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85" h="18851" fill="norm" stroke="1" extrusionOk="0">
                <a:moveTo>
                  <a:pt x="10844" y="18851"/>
                </a:moveTo>
                <a:cubicBezTo>
                  <a:pt x="18898" y="17098"/>
                  <a:pt x="20882" y="6181"/>
                  <a:pt x="13991" y="1539"/>
                </a:cubicBezTo>
                <a:cubicBezTo>
                  <a:pt x="7625" y="-2749"/>
                  <a:pt x="-718" y="2487"/>
                  <a:pt x="50" y="10289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997" name="Circle"/>
          <p:cNvSpPr/>
          <p:nvPr/>
        </p:nvSpPr>
        <p:spPr>
          <a:xfrm>
            <a:off x="6617775" y="9844664"/>
            <a:ext cx="1494938" cy="149493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998" name="Line"/>
          <p:cNvSpPr/>
          <p:nvPr/>
        </p:nvSpPr>
        <p:spPr>
          <a:xfrm>
            <a:off x="1610880" y="8535934"/>
            <a:ext cx="1083526" cy="6306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999" name="Line"/>
          <p:cNvSpPr/>
          <p:nvPr/>
        </p:nvSpPr>
        <p:spPr>
          <a:xfrm rot="19467418">
            <a:off x="6833249" y="4758595"/>
            <a:ext cx="1010291" cy="10381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862" h="17558" fill="norm" stroke="1" extrusionOk="0">
                <a:moveTo>
                  <a:pt x="6753" y="17492"/>
                </a:moveTo>
                <a:cubicBezTo>
                  <a:pt x="15352" y="18561"/>
                  <a:pt x="19363" y="6366"/>
                  <a:pt x="12060" y="1359"/>
                </a:cubicBezTo>
                <a:cubicBezTo>
                  <a:pt x="5646" y="-3039"/>
                  <a:pt x="-2237" y="3998"/>
                  <a:pt x="592" y="1160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00" name="Line"/>
          <p:cNvSpPr/>
          <p:nvPr/>
        </p:nvSpPr>
        <p:spPr>
          <a:xfrm rot="19467418">
            <a:off x="4359095" y="8462204"/>
            <a:ext cx="1593849" cy="28607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37" y="3408"/>
                  <a:pt x="1295" y="6777"/>
                  <a:pt x="3701" y="9911"/>
                </a:cubicBezTo>
                <a:cubicBezTo>
                  <a:pt x="7400" y="14729"/>
                  <a:pt x="13643" y="18806"/>
                  <a:pt x="21600" y="2160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01" name="Line"/>
          <p:cNvSpPr/>
          <p:nvPr/>
        </p:nvSpPr>
        <p:spPr>
          <a:xfrm rot="19467418">
            <a:off x="6922921" y="6544485"/>
            <a:ext cx="2776726" cy="36580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19" h="20246" fill="norm" stroke="1" extrusionOk="0">
                <a:moveTo>
                  <a:pt x="17316" y="0"/>
                </a:moveTo>
                <a:cubicBezTo>
                  <a:pt x="21600" y="3630"/>
                  <a:pt x="19826" y="9123"/>
                  <a:pt x="16187" y="13485"/>
                </a:cubicBezTo>
                <a:cubicBezTo>
                  <a:pt x="12367" y="18063"/>
                  <a:pt x="6155" y="21600"/>
                  <a:pt x="0" y="1974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02" name="Equation"/>
          <p:cNvSpPr txBox="1"/>
          <p:nvPr/>
        </p:nvSpPr>
        <p:spPr>
          <a:xfrm>
            <a:off x="4513508" y="10741473"/>
            <a:ext cx="1492039" cy="50817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1.5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03" name="Equation"/>
          <p:cNvSpPr txBox="1"/>
          <p:nvPr/>
        </p:nvSpPr>
        <p:spPr>
          <a:xfrm>
            <a:off x="6617327" y="8541638"/>
            <a:ext cx="1486972" cy="50817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04" name="Equation"/>
          <p:cNvSpPr txBox="1"/>
          <p:nvPr/>
        </p:nvSpPr>
        <p:spPr>
          <a:xfrm>
            <a:off x="6879094" y="4133073"/>
            <a:ext cx="912195" cy="50455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05" name="Equation"/>
          <p:cNvSpPr txBox="1"/>
          <p:nvPr/>
        </p:nvSpPr>
        <p:spPr>
          <a:xfrm>
            <a:off x="9685639" y="8280818"/>
            <a:ext cx="975174" cy="49949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06" name="Circle"/>
          <p:cNvSpPr/>
          <p:nvPr/>
        </p:nvSpPr>
        <p:spPr>
          <a:xfrm>
            <a:off x="2696433" y="7736310"/>
            <a:ext cx="1494937" cy="149493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1007" name="Circle"/>
          <p:cNvSpPr/>
          <p:nvPr/>
        </p:nvSpPr>
        <p:spPr>
          <a:xfrm>
            <a:off x="6617775" y="5627957"/>
            <a:ext cx="1494938" cy="149493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1008" name="Equation"/>
          <p:cNvSpPr txBox="1"/>
          <p:nvPr/>
        </p:nvSpPr>
        <p:spPr>
          <a:xfrm>
            <a:off x="4784971" y="5763500"/>
            <a:ext cx="949114" cy="50817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09" name="Line"/>
          <p:cNvSpPr/>
          <p:nvPr/>
        </p:nvSpPr>
        <p:spPr>
          <a:xfrm rot="19467418">
            <a:off x="3066322" y="7069169"/>
            <a:ext cx="808043" cy="8121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85" h="18851" fill="norm" stroke="1" extrusionOk="0">
                <a:moveTo>
                  <a:pt x="10844" y="18851"/>
                </a:moveTo>
                <a:cubicBezTo>
                  <a:pt x="18898" y="17098"/>
                  <a:pt x="20882" y="6181"/>
                  <a:pt x="13991" y="1539"/>
                </a:cubicBezTo>
                <a:cubicBezTo>
                  <a:pt x="7625" y="-2749"/>
                  <a:pt x="-718" y="2487"/>
                  <a:pt x="50" y="10289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10" name="Equation"/>
          <p:cNvSpPr txBox="1"/>
          <p:nvPr/>
        </p:nvSpPr>
        <p:spPr>
          <a:xfrm>
            <a:off x="2968517" y="6424776"/>
            <a:ext cx="970108" cy="50456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11" name="Equation"/>
          <p:cNvSpPr txBox="1"/>
          <p:nvPr/>
        </p:nvSpPr>
        <p:spPr>
          <a:xfrm>
            <a:off x="1991519" y="7782844"/>
            <a:ext cx="322137" cy="48935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</m:oMath>
              </m:oMathPara>
            </a14:m>
            <a:endParaRPr sz="5700"/>
          </a:p>
        </p:txBody>
      </p:sp>
      <p:sp>
        <p:nvSpPr>
          <p:cNvPr id="1012" name="Line"/>
          <p:cNvSpPr/>
          <p:nvPr/>
        </p:nvSpPr>
        <p:spPr>
          <a:xfrm flipV="1">
            <a:off x="7951977" y="5967733"/>
            <a:ext cx="1492040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13" name="Line"/>
          <p:cNvSpPr/>
          <p:nvPr/>
        </p:nvSpPr>
        <p:spPr>
          <a:xfrm flipV="1">
            <a:off x="8002187" y="10886239"/>
            <a:ext cx="1520337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14" name="Equation"/>
          <p:cNvSpPr txBox="1"/>
          <p:nvPr/>
        </p:nvSpPr>
        <p:spPr>
          <a:xfrm>
            <a:off x="8556835" y="5172563"/>
            <a:ext cx="282322" cy="49949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</m:oMath>
              </m:oMathPara>
            </a14:m>
            <a:endParaRPr sz="5700"/>
          </a:p>
        </p:txBody>
      </p:sp>
      <p:sp>
        <p:nvSpPr>
          <p:cNvPr id="1015" name="Equation"/>
          <p:cNvSpPr txBox="1"/>
          <p:nvPr/>
        </p:nvSpPr>
        <p:spPr>
          <a:xfrm>
            <a:off x="8556835" y="11214549"/>
            <a:ext cx="204865" cy="48935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5700"/>
          </a:p>
        </p:txBody>
      </p:sp>
      <p:sp>
        <p:nvSpPr>
          <p:cNvPr id="1016" name="Equation"/>
          <p:cNvSpPr txBox="1"/>
          <p:nvPr/>
        </p:nvSpPr>
        <p:spPr>
          <a:xfrm>
            <a:off x="10791864" y="4693918"/>
            <a:ext cx="5741485" cy="264734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sub>
                  </m:sSub>
                  <m:r>
                    <a:rPr xmlns:a="http://schemas.openxmlformats.org/drawingml/2006/main" sz="5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5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1.5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</m:oMath>
              </m:oMathPara>
            </a14:m>
            <a:endParaRPr sz="5800"/>
          </a:p>
        </p:txBody>
      </p:sp>
      <p:sp>
        <p:nvSpPr>
          <p:cNvPr id="1017" name="Equation"/>
          <p:cNvSpPr txBox="1"/>
          <p:nvPr/>
        </p:nvSpPr>
        <p:spPr>
          <a:xfrm>
            <a:off x="3172037" y="8287559"/>
            <a:ext cx="563068" cy="5074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</m:oMath>
              </m:oMathPara>
            </a14:m>
            <a:endParaRPr sz="5700"/>
          </a:p>
        </p:txBody>
      </p:sp>
      <p:sp>
        <p:nvSpPr>
          <p:cNvPr id="1018" name="Equation"/>
          <p:cNvSpPr txBox="1"/>
          <p:nvPr/>
        </p:nvSpPr>
        <p:spPr>
          <a:xfrm>
            <a:off x="7053657" y="6121720"/>
            <a:ext cx="520922" cy="5002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5700"/>
          </a:p>
        </p:txBody>
      </p:sp>
      <p:sp>
        <p:nvSpPr>
          <p:cNvPr id="1019" name="Equation"/>
          <p:cNvSpPr txBox="1"/>
          <p:nvPr/>
        </p:nvSpPr>
        <p:spPr>
          <a:xfrm>
            <a:off x="7053657" y="10338427"/>
            <a:ext cx="562040" cy="5002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m:oMathPara>
            </a14:m>
            <a:endParaRPr sz="57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Matrix Multiplication Algorith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Matrix Multiplication Algorithms</a:t>
            </a:r>
          </a:p>
        </p:txBody>
      </p:sp>
      <p:sp>
        <p:nvSpPr>
          <p:cNvPr id="1022" name="Line"/>
          <p:cNvSpPr/>
          <p:nvPr/>
        </p:nvSpPr>
        <p:spPr>
          <a:xfrm rot="19467418">
            <a:off x="3605920" y="6662819"/>
            <a:ext cx="3089351" cy="615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553" fill="norm" stroke="1" extrusionOk="0">
                <a:moveTo>
                  <a:pt x="0" y="12878"/>
                </a:moveTo>
                <a:cubicBezTo>
                  <a:pt x="3730" y="2194"/>
                  <a:pt x="8180" y="-2047"/>
                  <a:pt x="12540" y="925"/>
                </a:cubicBezTo>
                <a:cubicBezTo>
                  <a:pt x="15881" y="3202"/>
                  <a:pt x="19017" y="9651"/>
                  <a:pt x="21600" y="19553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23" name="Line"/>
          <p:cNvSpPr/>
          <p:nvPr/>
        </p:nvSpPr>
        <p:spPr>
          <a:xfrm rot="19467418">
            <a:off x="6973564" y="9273258"/>
            <a:ext cx="808043" cy="8121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85" h="18851" fill="norm" stroke="1" extrusionOk="0">
                <a:moveTo>
                  <a:pt x="10844" y="18851"/>
                </a:moveTo>
                <a:cubicBezTo>
                  <a:pt x="18898" y="17098"/>
                  <a:pt x="20882" y="6181"/>
                  <a:pt x="13991" y="1539"/>
                </a:cubicBezTo>
                <a:cubicBezTo>
                  <a:pt x="7625" y="-2749"/>
                  <a:pt x="-718" y="2487"/>
                  <a:pt x="50" y="10289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24" name="Circle"/>
          <p:cNvSpPr/>
          <p:nvPr/>
        </p:nvSpPr>
        <p:spPr>
          <a:xfrm>
            <a:off x="6617775" y="9844664"/>
            <a:ext cx="1494938" cy="149493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1025" name="Line"/>
          <p:cNvSpPr/>
          <p:nvPr/>
        </p:nvSpPr>
        <p:spPr>
          <a:xfrm>
            <a:off x="1610880" y="8535934"/>
            <a:ext cx="1083526" cy="6306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26" name="Line"/>
          <p:cNvSpPr/>
          <p:nvPr/>
        </p:nvSpPr>
        <p:spPr>
          <a:xfrm rot="19467418">
            <a:off x="6833249" y="4758595"/>
            <a:ext cx="1010291" cy="10381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862" h="17558" fill="norm" stroke="1" extrusionOk="0">
                <a:moveTo>
                  <a:pt x="6753" y="17492"/>
                </a:moveTo>
                <a:cubicBezTo>
                  <a:pt x="15352" y="18561"/>
                  <a:pt x="19363" y="6366"/>
                  <a:pt x="12060" y="1359"/>
                </a:cubicBezTo>
                <a:cubicBezTo>
                  <a:pt x="5646" y="-3039"/>
                  <a:pt x="-2237" y="3998"/>
                  <a:pt x="592" y="1160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27" name="Line"/>
          <p:cNvSpPr/>
          <p:nvPr/>
        </p:nvSpPr>
        <p:spPr>
          <a:xfrm rot="19467418">
            <a:off x="4359095" y="8462204"/>
            <a:ext cx="1593849" cy="28607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37" y="3408"/>
                  <a:pt x="1295" y="6777"/>
                  <a:pt x="3701" y="9911"/>
                </a:cubicBezTo>
                <a:cubicBezTo>
                  <a:pt x="7400" y="14729"/>
                  <a:pt x="13643" y="18806"/>
                  <a:pt x="21600" y="2160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28" name="Line"/>
          <p:cNvSpPr/>
          <p:nvPr/>
        </p:nvSpPr>
        <p:spPr>
          <a:xfrm rot="19467418">
            <a:off x="6922921" y="6544485"/>
            <a:ext cx="2776726" cy="36580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19" h="20246" fill="norm" stroke="1" extrusionOk="0">
                <a:moveTo>
                  <a:pt x="17316" y="0"/>
                </a:moveTo>
                <a:cubicBezTo>
                  <a:pt x="21600" y="3630"/>
                  <a:pt x="19826" y="9123"/>
                  <a:pt x="16187" y="13485"/>
                </a:cubicBezTo>
                <a:cubicBezTo>
                  <a:pt x="12367" y="18063"/>
                  <a:pt x="6155" y="21600"/>
                  <a:pt x="0" y="1974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29" name="Equation"/>
          <p:cNvSpPr txBox="1"/>
          <p:nvPr/>
        </p:nvSpPr>
        <p:spPr>
          <a:xfrm>
            <a:off x="4513508" y="10741473"/>
            <a:ext cx="1492039" cy="50817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1.5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30" name="Equation"/>
          <p:cNvSpPr txBox="1"/>
          <p:nvPr/>
        </p:nvSpPr>
        <p:spPr>
          <a:xfrm>
            <a:off x="6617327" y="8541638"/>
            <a:ext cx="1486972" cy="50817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31" name="Equation"/>
          <p:cNvSpPr txBox="1"/>
          <p:nvPr/>
        </p:nvSpPr>
        <p:spPr>
          <a:xfrm>
            <a:off x="6879094" y="4133073"/>
            <a:ext cx="912195" cy="50455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32" name="Equation"/>
          <p:cNvSpPr txBox="1"/>
          <p:nvPr/>
        </p:nvSpPr>
        <p:spPr>
          <a:xfrm>
            <a:off x="9685639" y="8280818"/>
            <a:ext cx="975174" cy="49949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33" name="Circle"/>
          <p:cNvSpPr/>
          <p:nvPr/>
        </p:nvSpPr>
        <p:spPr>
          <a:xfrm>
            <a:off x="2696433" y="7736310"/>
            <a:ext cx="1494937" cy="149493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1034" name="Circle"/>
          <p:cNvSpPr/>
          <p:nvPr/>
        </p:nvSpPr>
        <p:spPr>
          <a:xfrm>
            <a:off x="6617775" y="5627957"/>
            <a:ext cx="1494938" cy="149493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1035" name="Equation"/>
          <p:cNvSpPr txBox="1"/>
          <p:nvPr/>
        </p:nvSpPr>
        <p:spPr>
          <a:xfrm>
            <a:off x="4784971" y="5763500"/>
            <a:ext cx="949114" cy="50817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36" name="Line"/>
          <p:cNvSpPr/>
          <p:nvPr/>
        </p:nvSpPr>
        <p:spPr>
          <a:xfrm rot="19467418">
            <a:off x="3066322" y="7069169"/>
            <a:ext cx="808043" cy="8121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85" h="18851" fill="norm" stroke="1" extrusionOk="0">
                <a:moveTo>
                  <a:pt x="10844" y="18851"/>
                </a:moveTo>
                <a:cubicBezTo>
                  <a:pt x="18898" y="17098"/>
                  <a:pt x="20882" y="6181"/>
                  <a:pt x="13991" y="1539"/>
                </a:cubicBezTo>
                <a:cubicBezTo>
                  <a:pt x="7625" y="-2749"/>
                  <a:pt x="-718" y="2487"/>
                  <a:pt x="50" y="10289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37" name="Equation"/>
          <p:cNvSpPr txBox="1"/>
          <p:nvPr/>
        </p:nvSpPr>
        <p:spPr>
          <a:xfrm>
            <a:off x="2968517" y="6424776"/>
            <a:ext cx="970108" cy="50456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38" name="Equation"/>
          <p:cNvSpPr txBox="1"/>
          <p:nvPr/>
        </p:nvSpPr>
        <p:spPr>
          <a:xfrm>
            <a:off x="1991519" y="7782844"/>
            <a:ext cx="322137" cy="48935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</m:oMath>
              </m:oMathPara>
            </a14:m>
            <a:endParaRPr sz="5700"/>
          </a:p>
        </p:txBody>
      </p:sp>
      <p:sp>
        <p:nvSpPr>
          <p:cNvPr id="1039" name="Line"/>
          <p:cNvSpPr/>
          <p:nvPr/>
        </p:nvSpPr>
        <p:spPr>
          <a:xfrm flipV="1">
            <a:off x="7951977" y="5967733"/>
            <a:ext cx="1492040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40" name="Line"/>
          <p:cNvSpPr/>
          <p:nvPr/>
        </p:nvSpPr>
        <p:spPr>
          <a:xfrm flipV="1">
            <a:off x="8002187" y="10886239"/>
            <a:ext cx="1520337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41" name="Equation"/>
          <p:cNvSpPr txBox="1"/>
          <p:nvPr/>
        </p:nvSpPr>
        <p:spPr>
          <a:xfrm>
            <a:off x="8556835" y="5172563"/>
            <a:ext cx="282322" cy="49949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</m:oMath>
              </m:oMathPara>
            </a14:m>
            <a:endParaRPr sz="5700"/>
          </a:p>
        </p:txBody>
      </p:sp>
      <p:sp>
        <p:nvSpPr>
          <p:cNvPr id="1042" name="Equation"/>
          <p:cNvSpPr txBox="1"/>
          <p:nvPr/>
        </p:nvSpPr>
        <p:spPr>
          <a:xfrm>
            <a:off x="8556835" y="11214549"/>
            <a:ext cx="204865" cy="48935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5700"/>
          </a:p>
        </p:txBody>
      </p:sp>
      <p:sp>
        <p:nvSpPr>
          <p:cNvPr id="1043" name="Equation"/>
          <p:cNvSpPr txBox="1"/>
          <p:nvPr/>
        </p:nvSpPr>
        <p:spPr>
          <a:xfrm>
            <a:off x="10791864" y="4693918"/>
            <a:ext cx="13156737" cy="264734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sub>
                  </m:sSub>
                  <m:r>
                    <a:rPr xmlns:a="http://schemas.openxmlformats.org/drawingml/2006/main" sz="5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5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1.5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sSub>
                    <m:e>
                      <m: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sub>
                  </m:sSub>
                  <m:r>
                    <a:rPr xmlns:a="http://schemas.openxmlformats.org/drawingml/2006/main" sz="5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5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0.5</m:t>
                            </m:r>
                          </m:e>
                        </m:mr>
                      </m:m>
                    </m:e>
                  </m:d>
                </m:oMath>
              </m:oMathPara>
            </a14:m>
            <a:endParaRPr sz="5800"/>
          </a:p>
        </p:txBody>
      </p:sp>
      <p:sp>
        <p:nvSpPr>
          <p:cNvPr id="1044" name="Equation"/>
          <p:cNvSpPr txBox="1"/>
          <p:nvPr/>
        </p:nvSpPr>
        <p:spPr>
          <a:xfrm>
            <a:off x="3172037" y="8287559"/>
            <a:ext cx="563068" cy="5074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</m:oMath>
              </m:oMathPara>
            </a14:m>
            <a:endParaRPr sz="5700"/>
          </a:p>
        </p:txBody>
      </p:sp>
      <p:sp>
        <p:nvSpPr>
          <p:cNvPr id="1045" name="Equation"/>
          <p:cNvSpPr txBox="1"/>
          <p:nvPr/>
        </p:nvSpPr>
        <p:spPr>
          <a:xfrm>
            <a:off x="7053657" y="6121720"/>
            <a:ext cx="520922" cy="5002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5700"/>
          </a:p>
        </p:txBody>
      </p:sp>
      <p:sp>
        <p:nvSpPr>
          <p:cNvPr id="1046" name="Equation"/>
          <p:cNvSpPr txBox="1"/>
          <p:nvPr/>
        </p:nvSpPr>
        <p:spPr>
          <a:xfrm>
            <a:off x="7053657" y="10338427"/>
            <a:ext cx="562040" cy="5002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m:oMathPara>
            </a14:m>
            <a:endParaRPr sz="57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Matrix Multiplication Algorith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Matrix Multiplication Algorithms</a:t>
            </a:r>
          </a:p>
        </p:txBody>
      </p:sp>
      <p:sp>
        <p:nvSpPr>
          <p:cNvPr id="1049" name="Line"/>
          <p:cNvSpPr/>
          <p:nvPr/>
        </p:nvSpPr>
        <p:spPr>
          <a:xfrm rot="19467418">
            <a:off x="3605920" y="6662819"/>
            <a:ext cx="3089351" cy="615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553" fill="norm" stroke="1" extrusionOk="0">
                <a:moveTo>
                  <a:pt x="0" y="12878"/>
                </a:moveTo>
                <a:cubicBezTo>
                  <a:pt x="3730" y="2194"/>
                  <a:pt x="8180" y="-2047"/>
                  <a:pt x="12540" y="925"/>
                </a:cubicBezTo>
                <a:cubicBezTo>
                  <a:pt x="15881" y="3202"/>
                  <a:pt x="19017" y="9651"/>
                  <a:pt x="21600" y="19553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50" name="Line"/>
          <p:cNvSpPr/>
          <p:nvPr/>
        </p:nvSpPr>
        <p:spPr>
          <a:xfrm rot="19467418">
            <a:off x="6973564" y="9273258"/>
            <a:ext cx="808043" cy="8121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85" h="18851" fill="norm" stroke="1" extrusionOk="0">
                <a:moveTo>
                  <a:pt x="10844" y="18851"/>
                </a:moveTo>
                <a:cubicBezTo>
                  <a:pt x="18898" y="17098"/>
                  <a:pt x="20882" y="6181"/>
                  <a:pt x="13991" y="1539"/>
                </a:cubicBezTo>
                <a:cubicBezTo>
                  <a:pt x="7625" y="-2749"/>
                  <a:pt x="-718" y="2487"/>
                  <a:pt x="50" y="10289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51" name="Circle"/>
          <p:cNvSpPr/>
          <p:nvPr/>
        </p:nvSpPr>
        <p:spPr>
          <a:xfrm>
            <a:off x="6617775" y="9844664"/>
            <a:ext cx="1494938" cy="149493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1052" name="Line"/>
          <p:cNvSpPr/>
          <p:nvPr/>
        </p:nvSpPr>
        <p:spPr>
          <a:xfrm>
            <a:off x="1610880" y="8535934"/>
            <a:ext cx="1083526" cy="6306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53" name="Line"/>
          <p:cNvSpPr/>
          <p:nvPr/>
        </p:nvSpPr>
        <p:spPr>
          <a:xfrm rot="19467418">
            <a:off x="6833249" y="4758595"/>
            <a:ext cx="1010291" cy="10381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862" h="17558" fill="norm" stroke="1" extrusionOk="0">
                <a:moveTo>
                  <a:pt x="6753" y="17492"/>
                </a:moveTo>
                <a:cubicBezTo>
                  <a:pt x="15352" y="18561"/>
                  <a:pt x="19363" y="6366"/>
                  <a:pt x="12060" y="1359"/>
                </a:cubicBezTo>
                <a:cubicBezTo>
                  <a:pt x="5646" y="-3039"/>
                  <a:pt x="-2237" y="3998"/>
                  <a:pt x="592" y="1160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54" name="Line"/>
          <p:cNvSpPr/>
          <p:nvPr/>
        </p:nvSpPr>
        <p:spPr>
          <a:xfrm rot="19467418">
            <a:off x="4359095" y="8462204"/>
            <a:ext cx="1593849" cy="28607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37" y="3408"/>
                  <a:pt x="1295" y="6777"/>
                  <a:pt x="3701" y="9911"/>
                </a:cubicBezTo>
                <a:cubicBezTo>
                  <a:pt x="7400" y="14729"/>
                  <a:pt x="13643" y="18806"/>
                  <a:pt x="21600" y="2160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55" name="Line"/>
          <p:cNvSpPr/>
          <p:nvPr/>
        </p:nvSpPr>
        <p:spPr>
          <a:xfrm rot="19467418">
            <a:off x="6922921" y="6544485"/>
            <a:ext cx="2776726" cy="36580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19" h="20246" fill="norm" stroke="1" extrusionOk="0">
                <a:moveTo>
                  <a:pt x="17316" y="0"/>
                </a:moveTo>
                <a:cubicBezTo>
                  <a:pt x="21600" y="3630"/>
                  <a:pt x="19826" y="9123"/>
                  <a:pt x="16187" y="13485"/>
                </a:cubicBezTo>
                <a:cubicBezTo>
                  <a:pt x="12367" y="18063"/>
                  <a:pt x="6155" y="21600"/>
                  <a:pt x="0" y="1974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56" name="Equation"/>
          <p:cNvSpPr txBox="1"/>
          <p:nvPr/>
        </p:nvSpPr>
        <p:spPr>
          <a:xfrm>
            <a:off x="4513508" y="10741473"/>
            <a:ext cx="1492039" cy="50817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1.5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57" name="Equation"/>
          <p:cNvSpPr txBox="1"/>
          <p:nvPr/>
        </p:nvSpPr>
        <p:spPr>
          <a:xfrm>
            <a:off x="6617327" y="8541638"/>
            <a:ext cx="1486972" cy="50817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58" name="Equation"/>
          <p:cNvSpPr txBox="1"/>
          <p:nvPr/>
        </p:nvSpPr>
        <p:spPr>
          <a:xfrm>
            <a:off x="6879094" y="4133073"/>
            <a:ext cx="912195" cy="50455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59" name="Equation"/>
          <p:cNvSpPr txBox="1"/>
          <p:nvPr/>
        </p:nvSpPr>
        <p:spPr>
          <a:xfrm>
            <a:off x="9685639" y="8280818"/>
            <a:ext cx="975174" cy="49949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60" name="Circle"/>
          <p:cNvSpPr/>
          <p:nvPr/>
        </p:nvSpPr>
        <p:spPr>
          <a:xfrm>
            <a:off x="2696433" y="7736310"/>
            <a:ext cx="1494937" cy="149493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1061" name="Circle"/>
          <p:cNvSpPr/>
          <p:nvPr/>
        </p:nvSpPr>
        <p:spPr>
          <a:xfrm>
            <a:off x="6617775" y="5627957"/>
            <a:ext cx="1494938" cy="149493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1062" name="Equation"/>
          <p:cNvSpPr txBox="1"/>
          <p:nvPr/>
        </p:nvSpPr>
        <p:spPr>
          <a:xfrm>
            <a:off x="4784971" y="5763500"/>
            <a:ext cx="949114" cy="50817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63" name="Line"/>
          <p:cNvSpPr/>
          <p:nvPr/>
        </p:nvSpPr>
        <p:spPr>
          <a:xfrm rot="19467418">
            <a:off x="3066322" y="7069169"/>
            <a:ext cx="808043" cy="8121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85" h="18851" fill="norm" stroke="1" extrusionOk="0">
                <a:moveTo>
                  <a:pt x="10844" y="18851"/>
                </a:moveTo>
                <a:cubicBezTo>
                  <a:pt x="18898" y="17098"/>
                  <a:pt x="20882" y="6181"/>
                  <a:pt x="13991" y="1539"/>
                </a:cubicBezTo>
                <a:cubicBezTo>
                  <a:pt x="7625" y="-2749"/>
                  <a:pt x="-718" y="2487"/>
                  <a:pt x="50" y="10289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64" name="Equation"/>
          <p:cNvSpPr txBox="1"/>
          <p:nvPr/>
        </p:nvSpPr>
        <p:spPr>
          <a:xfrm>
            <a:off x="2968517" y="6424776"/>
            <a:ext cx="970108" cy="50456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65" name="Equation"/>
          <p:cNvSpPr txBox="1"/>
          <p:nvPr/>
        </p:nvSpPr>
        <p:spPr>
          <a:xfrm>
            <a:off x="1991519" y="7782844"/>
            <a:ext cx="322137" cy="48935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</m:oMath>
              </m:oMathPara>
            </a14:m>
            <a:endParaRPr sz="5700"/>
          </a:p>
        </p:txBody>
      </p:sp>
      <p:sp>
        <p:nvSpPr>
          <p:cNvPr id="1066" name="Line"/>
          <p:cNvSpPr/>
          <p:nvPr/>
        </p:nvSpPr>
        <p:spPr>
          <a:xfrm flipV="1">
            <a:off x="7951977" y="5967733"/>
            <a:ext cx="1492040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67" name="Line"/>
          <p:cNvSpPr/>
          <p:nvPr/>
        </p:nvSpPr>
        <p:spPr>
          <a:xfrm flipV="1">
            <a:off x="8002187" y="10886239"/>
            <a:ext cx="1520337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68" name="Equation"/>
          <p:cNvSpPr txBox="1"/>
          <p:nvPr/>
        </p:nvSpPr>
        <p:spPr>
          <a:xfrm>
            <a:off x="8556835" y="5172563"/>
            <a:ext cx="282322" cy="49949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</m:oMath>
              </m:oMathPara>
            </a14:m>
            <a:endParaRPr sz="5700"/>
          </a:p>
        </p:txBody>
      </p:sp>
      <p:sp>
        <p:nvSpPr>
          <p:cNvPr id="1069" name="Equation"/>
          <p:cNvSpPr txBox="1"/>
          <p:nvPr/>
        </p:nvSpPr>
        <p:spPr>
          <a:xfrm>
            <a:off x="8556835" y="11214549"/>
            <a:ext cx="204865" cy="48935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5700"/>
          </a:p>
        </p:txBody>
      </p:sp>
      <p:sp>
        <p:nvSpPr>
          <p:cNvPr id="1070" name="Equation"/>
          <p:cNvSpPr txBox="1"/>
          <p:nvPr/>
        </p:nvSpPr>
        <p:spPr>
          <a:xfrm>
            <a:off x="12713626" y="9459609"/>
            <a:ext cx="9234019" cy="226504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μ</m:t>
                  </m:r>
                  <m:r>
                    <a:rPr xmlns:a="http://schemas.openxmlformats.org/drawingml/2006/main" sz="5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5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r>
                    <a:rPr xmlns:a="http://schemas.openxmlformats.org/drawingml/2006/main" sz="5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λ</m:t>
                  </m:r>
                  <m:r>
                    <a:rPr xmlns:a="http://schemas.openxmlformats.org/drawingml/2006/main" sz="5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eqArr>
                        <m:eqArrPr>
                          <m:ctrlPr>
                            <a:rPr xmlns:a="http://schemas.openxmlformats.org/drawingml/2006/main" sz="5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xmlns:a="http://schemas.openxmlformats.org/drawingml/2006/main" sz="5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xmlns:a="http://schemas.openxmlformats.org/drawingml/2006/main" sz="5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e>
                          <m:r>
                            <a:rPr xmlns:a="http://schemas.openxmlformats.org/drawingml/2006/main" sz="5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eqArr>
                    </m:e>
                  </m:d>
                </m:oMath>
              </m:oMathPara>
            </a14:m>
            <a:endParaRPr sz="5800"/>
          </a:p>
        </p:txBody>
      </p:sp>
      <p:sp>
        <p:nvSpPr>
          <p:cNvPr id="1071" name="Equation"/>
          <p:cNvSpPr txBox="1"/>
          <p:nvPr/>
        </p:nvSpPr>
        <p:spPr>
          <a:xfrm>
            <a:off x="10791864" y="4693918"/>
            <a:ext cx="13156737" cy="264734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sub>
                  </m:sSub>
                  <m:r>
                    <a:rPr xmlns:a="http://schemas.openxmlformats.org/drawingml/2006/main" sz="5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5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1.5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sSub>
                    <m:e>
                      <m: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sub>
                  </m:sSub>
                  <m:r>
                    <a:rPr xmlns:a="http://schemas.openxmlformats.org/drawingml/2006/main" sz="5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5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5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5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0.5</m:t>
                            </m:r>
                          </m:e>
                        </m:mr>
                      </m:m>
                    </m:e>
                  </m:d>
                </m:oMath>
              </m:oMathPara>
            </a14:m>
            <a:endParaRPr sz="5800"/>
          </a:p>
        </p:txBody>
      </p:sp>
      <p:sp>
        <p:nvSpPr>
          <p:cNvPr id="1072" name="Equation"/>
          <p:cNvSpPr txBox="1"/>
          <p:nvPr/>
        </p:nvSpPr>
        <p:spPr>
          <a:xfrm>
            <a:off x="3172037" y="8287559"/>
            <a:ext cx="563068" cy="5074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</m:oMath>
              </m:oMathPara>
            </a14:m>
            <a:endParaRPr sz="5700"/>
          </a:p>
        </p:txBody>
      </p:sp>
      <p:sp>
        <p:nvSpPr>
          <p:cNvPr id="1073" name="Equation"/>
          <p:cNvSpPr txBox="1"/>
          <p:nvPr/>
        </p:nvSpPr>
        <p:spPr>
          <a:xfrm>
            <a:off x="7053657" y="6121720"/>
            <a:ext cx="520922" cy="5002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5700"/>
          </a:p>
        </p:txBody>
      </p:sp>
      <p:sp>
        <p:nvSpPr>
          <p:cNvPr id="1074" name="Equation"/>
          <p:cNvSpPr txBox="1"/>
          <p:nvPr/>
        </p:nvSpPr>
        <p:spPr>
          <a:xfrm>
            <a:off x="7053657" y="10338427"/>
            <a:ext cx="562040" cy="5002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m:oMathPara>
            </a14:m>
            <a:endParaRPr sz="57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Matrix Multiplication Algorith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Matrix Multiplication Algorithms</a:t>
            </a:r>
          </a:p>
        </p:txBody>
      </p:sp>
      <p:sp>
        <p:nvSpPr>
          <p:cNvPr id="1077" name="Line"/>
          <p:cNvSpPr/>
          <p:nvPr/>
        </p:nvSpPr>
        <p:spPr>
          <a:xfrm rot="19467418">
            <a:off x="3605920" y="6662819"/>
            <a:ext cx="3089351" cy="615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553" fill="norm" stroke="1" extrusionOk="0">
                <a:moveTo>
                  <a:pt x="0" y="12878"/>
                </a:moveTo>
                <a:cubicBezTo>
                  <a:pt x="3730" y="2194"/>
                  <a:pt x="8180" y="-2047"/>
                  <a:pt x="12540" y="925"/>
                </a:cubicBezTo>
                <a:cubicBezTo>
                  <a:pt x="15881" y="3202"/>
                  <a:pt x="19017" y="9651"/>
                  <a:pt x="21600" y="19553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78" name="Line"/>
          <p:cNvSpPr/>
          <p:nvPr/>
        </p:nvSpPr>
        <p:spPr>
          <a:xfrm rot="19467418">
            <a:off x="6973564" y="9273258"/>
            <a:ext cx="808043" cy="8121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85" h="18851" fill="norm" stroke="1" extrusionOk="0">
                <a:moveTo>
                  <a:pt x="10844" y="18851"/>
                </a:moveTo>
                <a:cubicBezTo>
                  <a:pt x="18898" y="17098"/>
                  <a:pt x="20882" y="6181"/>
                  <a:pt x="13991" y="1539"/>
                </a:cubicBezTo>
                <a:cubicBezTo>
                  <a:pt x="7625" y="-2749"/>
                  <a:pt x="-718" y="2487"/>
                  <a:pt x="50" y="10289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79" name="Circle"/>
          <p:cNvSpPr/>
          <p:nvPr/>
        </p:nvSpPr>
        <p:spPr>
          <a:xfrm>
            <a:off x="6617775" y="9844664"/>
            <a:ext cx="1494938" cy="149493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1080" name="Line"/>
          <p:cNvSpPr/>
          <p:nvPr/>
        </p:nvSpPr>
        <p:spPr>
          <a:xfrm>
            <a:off x="1610880" y="8535934"/>
            <a:ext cx="1083526" cy="6306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81" name="Line"/>
          <p:cNvSpPr/>
          <p:nvPr/>
        </p:nvSpPr>
        <p:spPr>
          <a:xfrm rot="19467418">
            <a:off x="6833249" y="4758595"/>
            <a:ext cx="1010291" cy="10381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862" h="17558" fill="norm" stroke="1" extrusionOk="0">
                <a:moveTo>
                  <a:pt x="6753" y="17492"/>
                </a:moveTo>
                <a:cubicBezTo>
                  <a:pt x="15352" y="18561"/>
                  <a:pt x="19363" y="6366"/>
                  <a:pt x="12060" y="1359"/>
                </a:cubicBezTo>
                <a:cubicBezTo>
                  <a:pt x="5646" y="-3039"/>
                  <a:pt x="-2237" y="3998"/>
                  <a:pt x="592" y="1160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82" name="Line"/>
          <p:cNvSpPr/>
          <p:nvPr/>
        </p:nvSpPr>
        <p:spPr>
          <a:xfrm rot="19467418">
            <a:off x="4359095" y="8462204"/>
            <a:ext cx="1593849" cy="28607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37" y="3408"/>
                  <a:pt x="1295" y="6777"/>
                  <a:pt x="3701" y="9911"/>
                </a:cubicBezTo>
                <a:cubicBezTo>
                  <a:pt x="7400" y="14729"/>
                  <a:pt x="13643" y="18806"/>
                  <a:pt x="21600" y="2160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83" name="Line"/>
          <p:cNvSpPr/>
          <p:nvPr/>
        </p:nvSpPr>
        <p:spPr>
          <a:xfrm rot="19467418">
            <a:off x="6922921" y="6544485"/>
            <a:ext cx="2776726" cy="36580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19" h="20246" fill="norm" stroke="1" extrusionOk="0">
                <a:moveTo>
                  <a:pt x="17316" y="0"/>
                </a:moveTo>
                <a:cubicBezTo>
                  <a:pt x="21600" y="3630"/>
                  <a:pt x="19826" y="9123"/>
                  <a:pt x="16187" y="13485"/>
                </a:cubicBezTo>
                <a:cubicBezTo>
                  <a:pt x="12367" y="18063"/>
                  <a:pt x="6155" y="21600"/>
                  <a:pt x="0" y="19740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84" name="Equation"/>
          <p:cNvSpPr txBox="1"/>
          <p:nvPr/>
        </p:nvSpPr>
        <p:spPr>
          <a:xfrm>
            <a:off x="4513508" y="10741473"/>
            <a:ext cx="1492039" cy="50817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1.5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85" name="Equation"/>
          <p:cNvSpPr txBox="1"/>
          <p:nvPr/>
        </p:nvSpPr>
        <p:spPr>
          <a:xfrm>
            <a:off x="6617327" y="8541638"/>
            <a:ext cx="1486972" cy="50817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86" name="Equation"/>
          <p:cNvSpPr txBox="1"/>
          <p:nvPr/>
        </p:nvSpPr>
        <p:spPr>
          <a:xfrm>
            <a:off x="6879094" y="4133073"/>
            <a:ext cx="912195" cy="50455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87" name="Equation"/>
          <p:cNvSpPr txBox="1"/>
          <p:nvPr/>
        </p:nvSpPr>
        <p:spPr>
          <a:xfrm>
            <a:off x="9685639" y="8280818"/>
            <a:ext cx="975174" cy="49949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88" name="Circle"/>
          <p:cNvSpPr/>
          <p:nvPr/>
        </p:nvSpPr>
        <p:spPr>
          <a:xfrm>
            <a:off x="2696433" y="7736310"/>
            <a:ext cx="1494937" cy="149493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1089" name="Circle"/>
          <p:cNvSpPr/>
          <p:nvPr/>
        </p:nvSpPr>
        <p:spPr>
          <a:xfrm>
            <a:off x="6617775" y="5627957"/>
            <a:ext cx="1494938" cy="149493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defRPr sz="3200">
                <a:latin typeface="Graphik Medium"/>
                <a:ea typeface="Graphik Medium"/>
                <a:cs typeface="Graphik Medium"/>
                <a:sym typeface="Graphik Medium"/>
              </a:defRPr>
            </a:pPr>
          </a:p>
        </p:txBody>
      </p:sp>
      <p:sp>
        <p:nvSpPr>
          <p:cNvPr id="1090" name="Equation"/>
          <p:cNvSpPr txBox="1"/>
          <p:nvPr/>
        </p:nvSpPr>
        <p:spPr>
          <a:xfrm>
            <a:off x="4784971" y="5763500"/>
            <a:ext cx="949114" cy="50817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91" name="Line"/>
          <p:cNvSpPr/>
          <p:nvPr/>
        </p:nvSpPr>
        <p:spPr>
          <a:xfrm rot="19467418">
            <a:off x="3066322" y="7069169"/>
            <a:ext cx="808043" cy="8121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185" h="18851" fill="norm" stroke="1" extrusionOk="0">
                <a:moveTo>
                  <a:pt x="10844" y="18851"/>
                </a:moveTo>
                <a:cubicBezTo>
                  <a:pt x="18898" y="17098"/>
                  <a:pt x="20882" y="6181"/>
                  <a:pt x="13991" y="1539"/>
                </a:cubicBezTo>
                <a:cubicBezTo>
                  <a:pt x="7625" y="-2749"/>
                  <a:pt x="-718" y="2487"/>
                  <a:pt x="50" y="10289"/>
                </a:cubicBezTo>
              </a:path>
            </a:pathLst>
          </a:cu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92" name="Equation"/>
          <p:cNvSpPr txBox="1"/>
          <p:nvPr/>
        </p:nvSpPr>
        <p:spPr>
          <a:xfrm>
            <a:off x="2968517" y="6424776"/>
            <a:ext cx="970108" cy="50456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lin"/>
                    </m:fPr>
                    <m:num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num>
                    <m:den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den>
                  </m:f>
                </m:oMath>
              </m:oMathPara>
            </a14:m>
            <a:endParaRPr sz="5700"/>
          </a:p>
        </p:txBody>
      </p:sp>
      <p:sp>
        <p:nvSpPr>
          <p:cNvPr id="1093" name="Equation"/>
          <p:cNvSpPr txBox="1"/>
          <p:nvPr/>
        </p:nvSpPr>
        <p:spPr>
          <a:xfrm>
            <a:off x="1991519" y="7782844"/>
            <a:ext cx="322137" cy="48935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</m:oMath>
              </m:oMathPara>
            </a14:m>
            <a:endParaRPr sz="5700"/>
          </a:p>
        </p:txBody>
      </p:sp>
      <p:sp>
        <p:nvSpPr>
          <p:cNvPr id="1094" name="Line"/>
          <p:cNvSpPr/>
          <p:nvPr/>
        </p:nvSpPr>
        <p:spPr>
          <a:xfrm flipV="1">
            <a:off x="7951977" y="5967733"/>
            <a:ext cx="1492040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95" name="Line"/>
          <p:cNvSpPr/>
          <p:nvPr/>
        </p:nvSpPr>
        <p:spPr>
          <a:xfrm flipV="1">
            <a:off x="8002187" y="10886239"/>
            <a:ext cx="1520337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spcBef>
                <a:spcPts val="2400"/>
              </a:spcBef>
              <a:defRPr sz="48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096" name="Equation"/>
          <p:cNvSpPr txBox="1"/>
          <p:nvPr/>
        </p:nvSpPr>
        <p:spPr>
          <a:xfrm>
            <a:off x="8556835" y="5172563"/>
            <a:ext cx="282322" cy="49949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</m:oMath>
              </m:oMathPara>
            </a14:m>
            <a:endParaRPr sz="5700"/>
          </a:p>
        </p:txBody>
      </p:sp>
      <p:sp>
        <p:nvSpPr>
          <p:cNvPr id="1097" name="Equation"/>
          <p:cNvSpPr txBox="1"/>
          <p:nvPr/>
        </p:nvSpPr>
        <p:spPr>
          <a:xfrm>
            <a:off x="8556835" y="11214549"/>
            <a:ext cx="204865" cy="48935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5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  <a:endParaRPr sz="5700"/>
          </a:p>
        </p:txBody>
      </p:sp>
      <p:sp>
        <p:nvSpPr>
          <p:cNvPr id="1098" name="Now let us consider the matrix…"/>
          <p:cNvSpPr txBox="1"/>
          <p:nvPr/>
        </p:nvSpPr>
        <p:spPr>
          <a:xfrm>
            <a:off x="12027220" y="4014924"/>
            <a:ext cx="10992865" cy="6796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/>
            </a:pPr>
            <a:r>
              <a:t>Now let us consider the matrix </a:t>
            </a:r>
          </a:p>
          <a:p>
            <a:pPr>
              <a:defRPr sz="3600"/>
            </a:pPr>
            <a:r>
              <a:t>multiplication algorithm to find </a:t>
            </a:r>
          </a:p>
          <a:p>
            <a:pPr>
              <a:defRPr sz="3600"/>
            </a:pPr>
            <a:r>
              <a:t>the weight of the word  </a:t>
            </a:r>
            <a14:m>
              <m:oMath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</a:p>
          <a:p>
            <a:pPr>
              <a:defRPr sz="3600"/>
            </a:pPr>
          </a:p>
          <a:p>
            <a:pPr>
              <a:defRPr sz="3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μ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sSub>
                    <m:e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sub>
                  </m:sSub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sSub>
                    <m:e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sub>
                  </m:sSub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sSub>
                    <m:e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sub>
                  </m:sSub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λ</m:t>
                  </m:r>
                </m:oMath>
              </m:oMathPara>
            </a14:m>
          </a:p>
          <a:p>
            <a:pPr>
              <a:defRPr sz="3600"/>
            </a:pPr>
          </a:p>
          <a:p>
            <a:pPr>
              <a:defRPr sz="36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3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3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3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r>
                    <a:rPr xmlns:a="http://schemas.openxmlformats.org/drawingml/2006/main" sz="3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d>
                    <m:dPr>
                      <m:ctrlPr>
                        <a:rPr xmlns:a="http://schemas.openxmlformats.org/drawingml/2006/main" sz="3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3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1.5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r>
                    <a:rPr xmlns:a="http://schemas.openxmlformats.org/drawingml/2006/main" sz="3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d>
                    <m:dPr>
                      <m:ctrlPr>
                        <a:rPr xmlns:a="http://schemas.openxmlformats.org/drawingml/2006/main" sz="3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3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0.5</m:t>
                            </m:r>
                          </m:e>
                        </m:mr>
                      </m:m>
                    </m:e>
                  </m:d>
                  <m:r>
                    <a:rPr xmlns:a="http://schemas.openxmlformats.org/drawingml/2006/main" sz="3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d>
                    <m:dPr>
                      <m:ctrlPr>
                        <a:rPr xmlns:a="http://schemas.openxmlformats.org/drawingml/2006/main" sz="3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3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1.5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5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d>
                    <m:dPr>
                      <m:ctrlPr>
                        <a:rPr xmlns:a="http://schemas.openxmlformats.org/drawingml/2006/main" sz="3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eqArr>
                        <m:eqArrPr>
                          <m:ctrlPr>
                            <a:rPr xmlns:a="http://schemas.openxmlformats.org/drawingml/2006/main" sz="3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xmlns:a="http://schemas.openxmlformats.org/drawingml/2006/main" sz="3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xmlns:a="http://schemas.openxmlformats.org/drawingml/2006/main" sz="3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e>
                          <m:r>
                            <a:rPr xmlns:a="http://schemas.openxmlformats.org/drawingml/2006/main" sz="3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eqArr>
                    </m:e>
                  </m:d>
                </m:oMath>
              </m:oMathPara>
            </a14:m>
          </a:p>
          <a:p>
            <a:pPr>
              <a:defRPr sz="3600"/>
            </a:pPr>
          </a:p>
          <a:p>
            <a:pPr>
              <a:defRPr sz="3600"/>
            </a:pPr>
            <a:r>
              <a:t>= 20</a:t>
            </a:r>
          </a:p>
        </p:txBody>
      </p:sp>
      <p:sp>
        <p:nvSpPr>
          <p:cNvPr id="1099" name="Equation"/>
          <p:cNvSpPr txBox="1"/>
          <p:nvPr/>
        </p:nvSpPr>
        <p:spPr>
          <a:xfrm>
            <a:off x="3172037" y="8287559"/>
            <a:ext cx="563068" cy="5074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</m:oMath>
              </m:oMathPara>
            </a14:m>
            <a:endParaRPr sz="5700"/>
          </a:p>
        </p:txBody>
      </p:sp>
      <p:sp>
        <p:nvSpPr>
          <p:cNvPr id="1100" name="Equation"/>
          <p:cNvSpPr txBox="1"/>
          <p:nvPr/>
        </p:nvSpPr>
        <p:spPr>
          <a:xfrm>
            <a:off x="7053657" y="10338427"/>
            <a:ext cx="562040" cy="5002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m:oMathPara>
            </a14:m>
            <a:endParaRPr sz="5700"/>
          </a:p>
        </p:txBody>
      </p:sp>
      <p:sp>
        <p:nvSpPr>
          <p:cNvPr id="1101" name="Equation"/>
          <p:cNvSpPr txBox="1"/>
          <p:nvPr/>
        </p:nvSpPr>
        <p:spPr>
          <a:xfrm>
            <a:off x="7053657" y="6121720"/>
            <a:ext cx="520922" cy="50021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q</m:t>
                      </m:r>
                    </m:e>
                    <m:sub>
                      <m:r>
                        <a:rPr xmlns:a="http://schemas.openxmlformats.org/drawingml/2006/main" sz="5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57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Rectangle"/>
          <p:cNvSpPr/>
          <p:nvPr/>
        </p:nvSpPr>
        <p:spPr>
          <a:xfrm>
            <a:off x="6259129" y="2585846"/>
            <a:ext cx="11778938" cy="10637345"/>
          </a:xfrm>
          <a:prstGeom prst="rect">
            <a:avLst/>
          </a:prstGeom>
          <a:solidFill>
            <a:schemeClr val="accent5">
              <a:hueOff val="187634"/>
              <a:satOff val="22839"/>
              <a:lumOff val="25028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lnSpc>
                <a:spcPct val="100000"/>
              </a:lnSpc>
              <a:defRPr sz="3200"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104" name="A Weighted Automata over the real numbers is a 5-tuple:…"/>
          <p:cNvSpPr txBox="1"/>
          <p:nvPr/>
        </p:nvSpPr>
        <p:spPr>
          <a:xfrm>
            <a:off x="6553196" y="2656563"/>
            <a:ext cx="11277608" cy="10495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700"/>
            </a:pPr>
            <a:r>
              <a:t>A Weighted Automata over the real numbers is a 5-tuple:</a:t>
            </a:r>
          </a:p>
          <a:p>
            <a:pPr>
              <a:defRPr sz="3700"/>
            </a:pPr>
          </a:p>
          <a:p>
            <a:pPr>
              <a:defRPr sz="3700"/>
            </a:pPr>
            <a14:m>
              <m:oMath>
                <m:r>
                  <m:rPr>
                    <m:scr m:val="script"/>
                  </m:rP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Q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sty m:val="p"/>
                  </m:rP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Σ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δ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, where:</a:t>
            </a:r>
          </a:p>
          <a:p>
            <a:pPr>
              <a:defRPr sz="3700"/>
            </a:pPr>
          </a:p>
          <a:p>
            <a:pPr>
              <a:defRPr sz="3700"/>
            </a:pPr>
            <a:r>
              <a:t>1. </a:t>
            </a:r>
            <a14:m>
              <m:oMath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Q</m:t>
                </m:r>
              </m:oMath>
            </a14:m>
            <a:r>
              <a:t> is a finite set of states</a:t>
            </a:r>
          </a:p>
          <a:p>
            <a:pPr>
              <a:defRPr sz="3700"/>
            </a:pPr>
          </a:p>
          <a:p>
            <a:pPr>
              <a:defRPr sz="3700"/>
            </a:pPr>
            <a:r>
              <a:t>2. </a:t>
            </a:r>
            <a14:m>
              <m:oMath>
                <m:r>
                  <m:rPr>
                    <m:sty m:val="p"/>
                  </m:rPr>
                  <a:rPr xmlns:a="http://schemas.openxmlformats.org/drawingml/2006/main" sz="4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Σ</m:t>
                </m:r>
              </m:oMath>
            </a14:m>
            <a:r>
              <a:t> is a finite alphabet</a:t>
            </a:r>
          </a:p>
          <a:p>
            <a:pPr>
              <a:defRPr sz="3700"/>
            </a:pPr>
          </a:p>
          <a:p>
            <a:pPr>
              <a:defRPr sz="3700"/>
            </a:pPr>
            <a:r>
              <a:t>3. </a:t>
            </a:r>
            <a14:m>
              <m:oMath>
                <m:r>
                  <a:rPr xmlns:a="http://schemas.openxmlformats.org/drawingml/2006/main" sz="44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sSub>
                  <m:e>
                    <m: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e>
                  <m:sub>
                    <m: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sub>
                </m:sSub>
                <m:sSub>
                  <m:e>
                    <m: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e>
                  <m:sub>
                    <m: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sub>
                </m:sSub>
                <m:r>
                  <a:rPr xmlns:a="http://schemas.openxmlformats.org/drawingml/2006/main" sz="44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sSup>
                  <m:e>
                    <m:r>
                      <m:rPr>
                        <m:sty m:val="p"/>
                        <m:scr m:val="double-struck"/>
                      </m:rP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p>
                    <m: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p>
                </m:sSup>
              </m:oMath>
            </a14:m>
            <a:r>
              <a:t>  is the transition function for each letter </a:t>
            </a:r>
            <a14:m>
              <m:oMath>
                <m:r>
                  <a:rPr xmlns:a="http://schemas.openxmlformats.org/drawingml/2006/main" sz="44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4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m:rPr>
                    <m:sty m:val="p"/>
                  </m:rPr>
                  <a:rPr xmlns:a="http://schemas.openxmlformats.org/drawingml/2006/main" sz="44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Σ</m:t>
                </m:r>
              </m:oMath>
            </a14:m>
            <a:r>
              <a:t>. </a:t>
            </a:r>
          </a:p>
          <a:p>
            <a:pPr>
              <a:defRPr sz="3700"/>
            </a:pPr>
          </a:p>
          <a:p>
            <a:pPr>
              <a:defRPr sz="3700"/>
            </a:pPr>
            <a:r>
              <a:t>4. </a:t>
            </a:r>
            <a14:m>
              <m:oMath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μ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sSup>
                  <m:e>
                    <m:r>
                      <m:rPr>
                        <m:sty m:val="p"/>
                        <m:scr m:val="double-struck"/>
                      </m:rP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p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xmlns:a="http://schemas.openxmlformats.org/drawingml/2006/main" sz="4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p>
                </m:sSup>
              </m:oMath>
            </a14:m>
            <a:r>
              <a:t> is an initial state function , and</a:t>
            </a:r>
          </a:p>
          <a:p>
            <a:pPr>
              <a:defRPr sz="3700"/>
            </a:pPr>
          </a:p>
          <a:p>
            <a:pPr>
              <a:defRPr sz="3700"/>
            </a:pPr>
            <a:r>
              <a:t>5. </a:t>
            </a:r>
            <a14:m>
              <m:oMath>
                <m:r>
                  <a:rPr xmlns:a="http://schemas.openxmlformats.org/drawingml/2006/main" sz="44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λ</m:t>
                </m:r>
                <m:r>
                  <a:rPr xmlns:a="http://schemas.openxmlformats.org/drawingml/2006/main" sz="44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sSup>
                  <m:e>
                    <m:r>
                      <m:rPr>
                        <m:sty m:val="p"/>
                        <m:scr m:val="double-struck"/>
                      </m:rP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p>
                    <m: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xmlns:a="http://schemas.openxmlformats.org/drawingml/2006/main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p>
                </m:sSup>
              </m:oMath>
            </a14:m>
            <a:r>
              <a:t> is the final state function.</a:t>
            </a:r>
          </a:p>
        </p:txBody>
      </p:sp>
      <p:sp>
        <p:nvSpPr>
          <p:cNvPr id="1105" name="Matrix Multiplication Algorith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Matrix Multiplication Algorithms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Non-deterministic WA   Deterministic W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Non-deterministic WA </a:t>
            </a:r>
            <a14:m>
              <m:oMath>
                <m:r>
                  <a:rPr xmlns:a="http://schemas.openxmlformats.org/drawingml/2006/main" sz="9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≠</m:t>
                </m:r>
              </m:oMath>
            </a14:m>
            <a:r>
              <a:t> Deterministic WA</a:t>
            </a:r>
          </a:p>
        </p:txBody>
      </p:sp>
      <p:grpSp>
        <p:nvGrpSpPr>
          <p:cNvPr id="1127" name="Group"/>
          <p:cNvGrpSpPr/>
          <p:nvPr/>
        </p:nvGrpSpPr>
        <p:grpSpPr>
          <a:xfrm>
            <a:off x="2799463" y="3571366"/>
            <a:ext cx="8099066" cy="7879492"/>
            <a:chOff x="0" y="-5245"/>
            <a:chExt cx="8099064" cy="7879491"/>
          </a:xfrm>
        </p:grpSpPr>
        <p:sp>
          <p:nvSpPr>
            <p:cNvPr id="1108" name="Circle"/>
            <p:cNvSpPr/>
            <p:nvPr/>
          </p:nvSpPr>
          <p:spPr>
            <a:xfrm>
              <a:off x="5427020" y="2137049"/>
              <a:ext cx="1550052" cy="1550051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lnSpc>
                  <a:spcPct val="100000"/>
                </a:lnSpc>
                <a:defRPr sz="3200"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sp>
          <p:nvSpPr>
            <p:cNvPr id="1109" name="Line"/>
            <p:cNvSpPr/>
            <p:nvPr/>
          </p:nvSpPr>
          <p:spPr>
            <a:xfrm rot="19467418">
              <a:off x="5798397" y="1432367"/>
              <a:ext cx="837834" cy="84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185" h="18851" fill="norm" stroke="1" extrusionOk="0">
                  <a:moveTo>
                    <a:pt x="10844" y="18851"/>
                  </a:moveTo>
                  <a:cubicBezTo>
                    <a:pt x="18898" y="17098"/>
                    <a:pt x="20882" y="6181"/>
                    <a:pt x="13991" y="1539"/>
                  </a:cubicBezTo>
                  <a:cubicBezTo>
                    <a:pt x="7625" y="-2749"/>
                    <a:pt x="-718" y="2487"/>
                    <a:pt x="50" y="10289"/>
                  </a:cubicBez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10" name="Line"/>
            <p:cNvSpPr/>
            <p:nvPr/>
          </p:nvSpPr>
          <p:spPr>
            <a:xfrm>
              <a:off x="-1" y="3745758"/>
              <a:ext cx="1123474" cy="653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11" name="Circle"/>
            <p:cNvSpPr/>
            <p:nvPr/>
          </p:nvSpPr>
          <p:spPr>
            <a:xfrm>
              <a:off x="1125574" y="2916655"/>
              <a:ext cx="1550051" cy="15500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lnSpc>
                  <a:spcPct val="100000"/>
                </a:lnSpc>
                <a:defRPr sz="3200"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sp>
          <p:nvSpPr>
            <p:cNvPr id="1112" name="Circle"/>
            <p:cNvSpPr/>
            <p:nvPr/>
          </p:nvSpPr>
          <p:spPr>
            <a:xfrm>
              <a:off x="5427020" y="4075115"/>
              <a:ext cx="1550052" cy="15500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lnSpc>
                  <a:spcPct val="100000"/>
                </a:lnSpc>
                <a:defRPr sz="3200"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sp>
          <p:nvSpPr>
            <p:cNvPr id="1113" name="Equation"/>
            <p:cNvSpPr txBox="1"/>
            <p:nvPr/>
          </p:nvSpPr>
          <p:spPr>
            <a:xfrm>
              <a:off x="392339" y="3032321"/>
              <a:ext cx="338684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900"/>
            </a:p>
          </p:txBody>
        </p:sp>
        <p:sp>
          <p:nvSpPr>
            <p:cNvPr id="1114" name="Line"/>
            <p:cNvSpPr/>
            <p:nvPr/>
          </p:nvSpPr>
          <p:spPr>
            <a:xfrm>
              <a:off x="2643579" y="4066123"/>
              <a:ext cx="2798397" cy="721266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15" name="Line"/>
            <p:cNvSpPr/>
            <p:nvPr/>
          </p:nvSpPr>
          <p:spPr>
            <a:xfrm flipV="1">
              <a:off x="2517917" y="3152981"/>
              <a:ext cx="3047117" cy="321137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16" name="Line"/>
            <p:cNvSpPr/>
            <p:nvPr/>
          </p:nvSpPr>
          <p:spPr>
            <a:xfrm rot="7913785">
              <a:off x="5785578" y="5510439"/>
              <a:ext cx="837833" cy="854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185" h="18851" fill="norm" stroke="1" extrusionOk="0">
                  <a:moveTo>
                    <a:pt x="10844" y="18851"/>
                  </a:moveTo>
                  <a:cubicBezTo>
                    <a:pt x="18898" y="17098"/>
                    <a:pt x="20882" y="6181"/>
                    <a:pt x="13991" y="1539"/>
                  </a:cubicBezTo>
                  <a:cubicBezTo>
                    <a:pt x="7625" y="-2749"/>
                    <a:pt x="-718" y="2487"/>
                    <a:pt x="50" y="10289"/>
                  </a:cubicBez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17" name="Equation"/>
            <p:cNvSpPr txBox="1"/>
            <p:nvPr/>
          </p:nvSpPr>
          <p:spPr>
            <a:xfrm>
              <a:off x="3554795" y="2653565"/>
              <a:ext cx="295975" cy="3386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oMath>
                </m:oMathPara>
              </a14:m>
              <a:endParaRPr sz="5900"/>
            </a:p>
          </p:txBody>
        </p:sp>
        <p:sp>
          <p:nvSpPr>
            <p:cNvPr id="1118" name="Equation"/>
            <p:cNvSpPr txBox="1"/>
            <p:nvPr/>
          </p:nvSpPr>
          <p:spPr>
            <a:xfrm>
              <a:off x="3554795" y="4680799"/>
              <a:ext cx="295975" cy="3386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oMath>
                </m:oMathPara>
              </a14:m>
              <a:endParaRPr sz="5900"/>
            </a:p>
          </p:txBody>
        </p:sp>
        <p:sp>
          <p:nvSpPr>
            <p:cNvPr id="1119" name="Equation"/>
            <p:cNvSpPr txBox="1"/>
            <p:nvPr/>
          </p:nvSpPr>
          <p:spPr>
            <a:xfrm>
              <a:off x="5727322" y="6723256"/>
              <a:ext cx="949447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900"/>
            </a:p>
          </p:txBody>
        </p:sp>
        <p:sp>
          <p:nvSpPr>
            <p:cNvPr id="1120" name="Line"/>
            <p:cNvSpPr/>
            <p:nvPr/>
          </p:nvSpPr>
          <p:spPr>
            <a:xfrm>
              <a:off x="6975592" y="2887645"/>
              <a:ext cx="1123473" cy="653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21" name="Equation"/>
            <p:cNvSpPr txBox="1"/>
            <p:nvPr/>
          </p:nvSpPr>
          <p:spPr>
            <a:xfrm>
              <a:off x="7367931" y="2174207"/>
              <a:ext cx="338685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900"/>
            </a:p>
          </p:txBody>
        </p:sp>
        <p:sp>
          <p:nvSpPr>
            <p:cNvPr id="1122" name="Line"/>
            <p:cNvSpPr/>
            <p:nvPr/>
          </p:nvSpPr>
          <p:spPr>
            <a:xfrm>
              <a:off x="6975592" y="4844578"/>
              <a:ext cx="1123473" cy="653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23" name="Equation"/>
            <p:cNvSpPr txBox="1"/>
            <p:nvPr/>
          </p:nvSpPr>
          <p:spPr>
            <a:xfrm>
              <a:off x="7367931" y="4178688"/>
              <a:ext cx="338685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900"/>
            </a:p>
          </p:txBody>
        </p:sp>
        <p:sp>
          <p:nvSpPr>
            <p:cNvPr id="1124" name="Equation"/>
            <p:cNvSpPr txBox="1"/>
            <p:nvPr/>
          </p:nvSpPr>
          <p:spPr>
            <a:xfrm>
              <a:off x="5788764" y="705439"/>
              <a:ext cx="944203" cy="5222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900"/>
            </a:p>
          </p:txBody>
        </p:sp>
        <p:sp>
          <p:nvSpPr>
            <p:cNvPr id="1125" name="Equation"/>
            <p:cNvSpPr txBox="1"/>
            <p:nvPr/>
          </p:nvSpPr>
          <p:spPr>
            <a:xfrm>
              <a:off x="5788764" y="-5246"/>
              <a:ext cx="1010890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m:oMathPara>
              </a14:m>
              <a:endParaRPr sz="5900"/>
            </a:p>
          </p:txBody>
        </p:sp>
        <p:sp>
          <p:nvSpPr>
            <p:cNvPr id="1126" name="Equation"/>
            <p:cNvSpPr txBox="1"/>
            <p:nvPr/>
          </p:nvSpPr>
          <p:spPr>
            <a:xfrm>
              <a:off x="5727322" y="7351983"/>
              <a:ext cx="1005645" cy="5222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m:oMathPara>
              </a14:m>
              <a:endParaRPr sz="5900"/>
            </a:p>
          </p:txBody>
        </p:sp>
      </p:grpSp>
      <p:sp>
        <p:nvSpPr>
          <p:cNvPr id="1128" name="Text"/>
          <p:cNvSpPr txBox="1"/>
          <p:nvPr/>
        </p:nvSpPr>
        <p:spPr>
          <a:xfrm>
            <a:off x="13291514" y="5034380"/>
            <a:ext cx="7685020" cy="3647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ty m:val="p"/>
                    </m:rP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Σ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}</m:t>
                  </m:r>
                </m:oMath>
              </m:oMathPara>
            </a14:m>
          </a:p>
          <a:p>
            <a:pPr>
              <a:defRPr sz="5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p>
                    <m:e>
                      <m:r>
                        <m:rPr>
                          <m:sty m:val="p"/>
                        </m:rPr>
                        <a:rPr xmlns:a="http://schemas.openxmlformats.org/drawingml/2006/main" sz="6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</m:e>
                    <m:sup>
                      <m:r>
                        <a:rPr xmlns:a="http://schemas.openxmlformats.org/drawingml/2006/main" sz="6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p>
                  <m: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→</m:t>
                  </m:r>
                  <m:r>
                    <m:rPr>
                      <m:sty m:val="p"/>
                      <m:scr m:val="double-struck"/>
                    </m:rP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</m:oMath>
              </m:oMathPara>
            </a14:m>
          </a:p>
          <a:p>
            <a:pPr>
              <a:defRPr sz="5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p>
                    <m:e>
                      <m:r>
                        <a:rPr xmlns:a="http://schemas.openxmlformats.org/drawingml/2006/main" sz="66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p>
                      <m:r>
                        <a:rPr xmlns:a="http://schemas.openxmlformats.org/drawingml/2006/main" sz="66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sup>
                  </m:sSup>
                  <m:sSup>
                    <m:e>
                      <m:r>
                        <a:rPr xmlns:a="http://schemas.openxmlformats.org/drawingml/2006/main" sz="66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e>
                    <m:sup>
                      <m:r>
                        <a:rPr xmlns:a="http://schemas.openxmlformats.org/drawingml/2006/main" sz="66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sup>
                  </m:sSup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min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Non-deterministic WA   Deterministic W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Non-deterministic WA </a:t>
            </a:r>
            <a14:m>
              <m:oMath>
                <m:r>
                  <a:rPr xmlns:a="http://schemas.openxmlformats.org/drawingml/2006/main" sz="9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≠</m:t>
                </m:r>
              </m:oMath>
            </a14:m>
            <a:r>
              <a:t> Deterministic WA</a:t>
            </a:r>
          </a:p>
        </p:txBody>
      </p:sp>
      <p:grpSp>
        <p:nvGrpSpPr>
          <p:cNvPr id="1148" name="Group"/>
          <p:cNvGrpSpPr/>
          <p:nvPr/>
        </p:nvGrpSpPr>
        <p:grpSpPr>
          <a:xfrm>
            <a:off x="2799463" y="4282050"/>
            <a:ext cx="8099066" cy="6534835"/>
            <a:chOff x="0" y="0"/>
            <a:chExt cx="8099064" cy="6534834"/>
          </a:xfrm>
        </p:grpSpPr>
        <p:sp>
          <p:nvSpPr>
            <p:cNvPr id="1131" name="Circle"/>
            <p:cNvSpPr/>
            <p:nvPr/>
          </p:nvSpPr>
          <p:spPr>
            <a:xfrm>
              <a:off x="5427020" y="1431609"/>
              <a:ext cx="1550052" cy="15500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lnSpc>
                  <a:spcPct val="100000"/>
                </a:lnSpc>
                <a:defRPr sz="3200"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sp>
          <p:nvSpPr>
            <p:cNvPr id="1132" name="Line"/>
            <p:cNvSpPr/>
            <p:nvPr/>
          </p:nvSpPr>
          <p:spPr>
            <a:xfrm rot="19467418">
              <a:off x="5798397" y="726928"/>
              <a:ext cx="837834" cy="842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185" h="18851" fill="norm" stroke="1" extrusionOk="0">
                  <a:moveTo>
                    <a:pt x="10844" y="18851"/>
                  </a:moveTo>
                  <a:cubicBezTo>
                    <a:pt x="18898" y="17098"/>
                    <a:pt x="20882" y="6181"/>
                    <a:pt x="13991" y="1539"/>
                  </a:cubicBezTo>
                  <a:cubicBezTo>
                    <a:pt x="7625" y="-2749"/>
                    <a:pt x="-718" y="2487"/>
                    <a:pt x="50" y="10289"/>
                  </a:cubicBez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33" name="Line"/>
            <p:cNvSpPr/>
            <p:nvPr/>
          </p:nvSpPr>
          <p:spPr>
            <a:xfrm>
              <a:off x="0" y="3040319"/>
              <a:ext cx="1123473" cy="653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34" name="Circle"/>
            <p:cNvSpPr/>
            <p:nvPr/>
          </p:nvSpPr>
          <p:spPr>
            <a:xfrm>
              <a:off x="1125574" y="2211216"/>
              <a:ext cx="1550051" cy="15500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lnSpc>
                  <a:spcPct val="100000"/>
                </a:lnSpc>
                <a:defRPr sz="3200"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sp>
          <p:nvSpPr>
            <p:cNvPr id="1135" name="Circle"/>
            <p:cNvSpPr/>
            <p:nvPr/>
          </p:nvSpPr>
          <p:spPr>
            <a:xfrm>
              <a:off x="5427020" y="3369676"/>
              <a:ext cx="1550052" cy="15500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lnSpc>
                  <a:spcPct val="100000"/>
                </a:lnSpc>
                <a:defRPr sz="3200"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sp>
          <p:nvSpPr>
            <p:cNvPr id="1136" name="Equation"/>
            <p:cNvSpPr txBox="1"/>
            <p:nvPr/>
          </p:nvSpPr>
          <p:spPr>
            <a:xfrm>
              <a:off x="392339" y="2326882"/>
              <a:ext cx="338684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900"/>
            </a:p>
          </p:txBody>
        </p:sp>
        <p:sp>
          <p:nvSpPr>
            <p:cNvPr id="1137" name="Line"/>
            <p:cNvSpPr/>
            <p:nvPr/>
          </p:nvSpPr>
          <p:spPr>
            <a:xfrm>
              <a:off x="2643579" y="3360684"/>
              <a:ext cx="2798397" cy="721266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38" name="Line"/>
            <p:cNvSpPr/>
            <p:nvPr/>
          </p:nvSpPr>
          <p:spPr>
            <a:xfrm flipV="1">
              <a:off x="2517917" y="2447542"/>
              <a:ext cx="3047117" cy="321137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39" name="Line"/>
            <p:cNvSpPr/>
            <p:nvPr/>
          </p:nvSpPr>
          <p:spPr>
            <a:xfrm rot="7913785">
              <a:off x="5785578" y="4805000"/>
              <a:ext cx="837833" cy="854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185" h="18851" fill="norm" stroke="1" extrusionOk="0">
                  <a:moveTo>
                    <a:pt x="10844" y="18851"/>
                  </a:moveTo>
                  <a:cubicBezTo>
                    <a:pt x="18898" y="17098"/>
                    <a:pt x="20882" y="6181"/>
                    <a:pt x="13991" y="1539"/>
                  </a:cubicBezTo>
                  <a:cubicBezTo>
                    <a:pt x="7625" y="-2749"/>
                    <a:pt x="-718" y="2487"/>
                    <a:pt x="50" y="10289"/>
                  </a:cubicBez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40" name="Equation"/>
            <p:cNvSpPr txBox="1"/>
            <p:nvPr/>
          </p:nvSpPr>
          <p:spPr>
            <a:xfrm>
              <a:off x="3554795" y="1948126"/>
              <a:ext cx="295975" cy="3386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oMath>
                </m:oMathPara>
              </a14:m>
              <a:endParaRPr sz="5900"/>
            </a:p>
          </p:txBody>
        </p:sp>
        <p:sp>
          <p:nvSpPr>
            <p:cNvPr id="1141" name="Equation"/>
            <p:cNvSpPr txBox="1"/>
            <p:nvPr/>
          </p:nvSpPr>
          <p:spPr>
            <a:xfrm>
              <a:off x="3554795" y="3975360"/>
              <a:ext cx="295975" cy="3386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oMath>
                </m:oMathPara>
              </a14:m>
              <a:endParaRPr sz="5900"/>
            </a:p>
          </p:txBody>
        </p:sp>
        <p:sp>
          <p:nvSpPr>
            <p:cNvPr id="1142" name="Equation"/>
            <p:cNvSpPr txBox="1"/>
            <p:nvPr/>
          </p:nvSpPr>
          <p:spPr>
            <a:xfrm>
              <a:off x="5727322" y="6017817"/>
              <a:ext cx="949447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900"/>
            </a:p>
          </p:txBody>
        </p:sp>
        <p:sp>
          <p:nvSpPr>
            <p:cNvPr id="1143" name="Line"/>
            <p:cNvSpPr/>
            <p:nvPr/>
          </p:nvSpPr>
          <p:spPr>
            <a:xfrm>
              <a:off x="6975592" y="2182206"/>
              <a:ext cx="1123473" cy="653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44" name="Equation"/>
            <p:cNvSpPr txBox="1"/>
            <p:nvPr/>
          </p:nvSpPr>
          <p:spPr>
            <a:xfrm>
              <a:off x="7367931" y="1468768"/>
              <a:ext cx="338685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900"/>
            </a:p>
          </p:txBody>
        </p:sp>
        <p:sp>
          <p:nvSpPr>
            <p:cNvPr id="1145" name="Line"/>
            <p:cNvSpPr/>
            <p:nvPr/>
          </p:nvSpPr>
          <p:spPr>
            <a:xfrm>
              <a:off x="6975592" y="4139139"/>
              <a:ext cx="1123473" cy="653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46" name="Equation"/>
            <p:cNvSpPr txBox="1"/>
            <p:nvPr/>
          </p:nvSpPr>
          <p:spPr>
            <a:xfrm>
              <a:off x="7367931" y="3473249"/>
              <a:ext cx="338685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900"/>
            </a:p>
          </p:txBody>
        </p:sp>
        <p:sp>
          <p:nvSpPr>
            <p:cNvPr id="1147" name="Equation"/>
            <p:cNvSpPr txBox="1"/>
            <p:nvPr/>
          </p:nvSpPr>
          <p:spPr>
            <a:xfrm>
              <a:off x="5788764" y="0"/>
              <a:ext cx="944203" cy="5222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900"/>
            </a:p>
          </p:txBody>
        </p:sp>
      </p:grpSp>
      <p:sp>
        <p:nvSpPr>
          <p:cNvPr id="1149" name="Why can this not be made deterministic?…"/>
          <p:cNvSpPr txBox="1"/>
          <p:nvPr/>
        </p:nvSpPr>
        <p:spPr>
          <a:xfrm>
            <a:off x="12121032" y="2874201"/>
            <a:ext cx="11259824" cy="9924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600"/>
            </a:pPr>
            <a:r>
              <a:t>Why can this not be made deterministic?</a:t>
            </a:r>
          </a:p>
          <a:p>
            <a:pPr>
              <a:defRPr sz="5600"/>
            </a:pPr>
          </a:p>
          <a:p>
            <a:pPr marL="695036" indent="-695036" algn="l">
              <a:buSzPct val="150000"/>
              <a:buChar char="•"/>
              <a:defRPr sz="5600"/>
            </a:pPr>
            <a:r>
              <a:t>At the beginning we enter two mode and then we take the minimum of the two modes. </a:t>
            </a:r>
          </a:p>
          <a:p>
            <a:pPr marL="695036" indent="-695036" algn="l">
              <a:buSzPct val="150000"/>
              <a:buChar char="•"/>
              <a:defRPr sz="5600"/>
            </a:pPr>
            <a:r>
              <a:t>Minimum is a non-linear function and in a deterministic machine you cannot make use of it directly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234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210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11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12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13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14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15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6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7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8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9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0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1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22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23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24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25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26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27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8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29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0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1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232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233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235" name="Equation"/>
          <p:cNvSpPr txBox="1"/>
          <p:nvPr/>
        </p:nvSpPr>
        <p:spPr>
          <a:xfrm>
            <a:off x="8883904" y="12267907"/>
            <a:ext cx="6616193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Non-deterministic WA   Deterministic W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Non-deterministic WA </a:t>
            </a:r>
            <a14:m>
              <m:oMath>
                <m:r>
                  <a:rPr xmlns:a="http://schemas.openxmlformats.org/drawingml/2006/main" sz="9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≠</m:t>
                </m:r>
              </m:oMath>
            </a14:m>
            <a:r>
              <a:t> Deterministic WA</a:t>
            </a:r>
          </a:p>
        </p:txBody>
      </p:sp>
      <p:grpSp>
        <p:nvGrpSpPr>
          <p:cNvPr id="1171" name="Group"/>
          <p:cNvGrpSpPr/>
          <p:nvPr/>
        </p:nvGrpSpPr>
        <p:grpSpPr>
          <a:xfrm>
            <a:off x="2799463" y="3571366"/>
            <a:ext cx="8099066" cy="7879492"/>
            <a:chOff x="0" y="-5245"/>
            <a:chExt cx="8099064" cy="7879491"/>
          </a:xfrm>
        </p:grpSpPr>
        <p:sp>
          <p:nvSpPr>
            <p:cNvPr id="1152" name="Circle"/>
            <p:cNvSpPr/>
            <p:nvPr/>
          </p:nvSpPr>
          <p:spPr>
            <a:xfrm>
              <a:off x="5427020" y="2137049"/>
              <a:ext cx="1550052" cy="1550051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lnSpc>
                  <a:spcPct val="100000"/>
                </a:lnSpc>
                <a:defRPr sz="3200"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sp>
          <p:nvSpPr>
            <p:cNvPr id="1153" name="Line"/>
            <p:cNvSpPr/>
            <p:nvPr/>
          </p:nvSpPr>
          <p:spPr>
            <a:xfrm rot="19467418">
              <a:off x="5798397" y="1432367"/>
              <a:ext cx="837834" cy="84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185" h="18851" fill="norm" stroke="1" extrusionOk="0">
                  <a:moveTo>
                    <a:pt x="10844" y="18851"/>
                  </a:moveTo>
                  <a:cubicBezTo>
                    <a:pt x="18898" y="17098"/>
                    <a:pt x="20882" y="6181"/>
                    <a:pt x="13991" y="1539"/>
                  </a:cubicBezTo>
                  <a:cubicBezTo>
                    <a:pt x="7625" y="-2749"/>
                    <a:pt x="-718" y="2487"/>
                    <a:pt x="50" y="10289"/>
                  </a:cubicBez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54" name="Line"/>
            <p:cNvSpPr/>
            <p:nvPr/>
          </p:nvSpPr>
          <p:spPr>
            <a:xfrm>
              <a:off x="-1" y="3745758"/>
              <a:ext cx="1123474" cy="653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55" name="Circle"/>
            <p:cNvSpPr/>
            <p:nvPr/>
          </p:nvSpPr>
          <p:spPr>
            <a:xfrm>
              <a:off x="1125574" y="2916655"/>
              <a:ext cx="1550051" cy="15500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lnSpc>
                  <a:spcPct val="100000"/>
                </a:lnSpc>
                <a:defRPr sz="3200"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sp>
          <p:nvSpPr>
            <p:cNvPr id="1156" name="Circle"/>
            <p:cNvSpPr/>
            <p:nvPr/>
          </p:nvSpPr>
          <p:spPr>
            <a:xfrm>
              <a:off x="5427020" y="4075115"/>
              <a:ext cx="1550052" cy="1550052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lnSpc>
                  <a:spcPct val="100000"/>
                </a:lnSpc>
                <a:defRPr sz="3200"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sp>
          <p:nvSpPr>
            <p:cNvPr id="1157" name="Equation"/>
            <p:cNvSpPr txBox="1"/>
            <p:nvPr/>
          </p:nvSpPr>
          <p:spPr>
            <a:xfrm>
              <a:off x="392339" y="3032321"/>
              <a:ext cx="338684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900"/>
            </a:p>
          </p:txBody>
        </p:sp>
        <p:sp>
          <p:nvSpPr>
            <p:cNvPr id="1158" name="Line"/>
            <p:cNvSpPr/>
            <p:nvPr/>
          </p:nvSpPr>
          <p:spPr>
            <a:xfrm>
              <a:off x="2643579" y="4066123"/>
              <a:ext cx="2798397" cy="721266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59" name="Line"/>
            <p:cNvSpPr/>
            <p:nvPr/>
          </p:nvSpPr>
          <p:spPr>
            <a:xfrm flipV="1">
              <a:off x="2517917" y="3152981"/>
              <a:ext cx="3047117" cy="321137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60" name="Line"/>
            <p:cNvSpPr/>
            <p:nvPr/>
          </p:nvSpPr>
          <p:spPr>
            <a:xfrm rot="7913785">
              <a:off x="5785578" y="5510439"/>
              <a:ext cx="837833" cy="854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185" h="18851" fill="norm" stroke="1" extrusionOk="0">
                  <a:moveTo>
                    <a:pt x="10844" y="18851"/>
                  </a:moveTo>
                  <a:cubicBezTo>
                    <a:pt x="18898" y="17098"/>
                    <a:pt x="20882" y="6181"/>
                    <a:pt x="13991" y="1539"/>
                  </a:cubicBezTo>
                  <a:cubicBezTo>
                    <a:pt x="7625" y="-2749"/>
                    <a:pt x="-718" y="2487"/>
                    <a:pt x="50" y="10289"/>
                  </a:cubicBez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61" name="Equation"/>
            <p:cNvSpPr txBox="1"/>
            <p:nvPr/>
          </p:nvSpPr>
          <p:spPr>
            <a:xfrm>
              <a:off x="3554795" y="2653565"/>
              <a:ext cx="295975" cy="3386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oMath>
                </m:oMathPara>
              </a14:m>
              <a:endParaRPr sz="5900"/>
            </a:p>
          </p:txBody>
        </p:sp>
        <p:sp>
          <p:nvSpPr>
            <p:cNvPr id="1162" name="Equation"/>
            <p:cNvSpPr txBox="1"/>
            <p:nvPr/>
          </p:nvSpPr>
          <p:spPr>
            <a:xfrm>
              <a:off x="3554795" y="4680799"/>
              <a:ext cx="295975" cy="3386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oMath>
                </m:oMathPara>
              </a14:m>
              <a:endParaRPr sz="5900"/>
            </a:p>
          </p:txBody>
        </p:sp>
        <p:sp>
          <p:nvSpPr>
            <p:cNvPr id="1163" name="Equation"/>
            <p:cNvSpPr txBox="1"/>
            <p:nvPr/>
          </p:nvSpPr>
          <p:spPr>
            <a:xfrm>
              <a:off x="5727322" y="6723256"/>
              <a:ext cx="949447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900"/>
            </a:p>
          </p:txBody>
        </p:sp>
        <p:sp>
          <p:nvSpPr>
            <p:cNvPr id="1164" name="Line"/>
            <p:cNvSpPr/>
            <p:nvPr/>
          </p:nvSpPr>
          <p:spPr>
            <a:xfrm>
              <a:off x="6975592" y="2887645"/>
              <a:ext cx="1123473" cy="653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65" name="Equation"/>
            <p:cNvSpPr txBox="1"/>
            <p:nvPr/>
          </p:nvSpPr>
          <p:spPr>
            <a:xfrm>
              <a:off x="7367931" y="2174207"/>
              <a:ext cx="338685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900"/>
            </a:p>
          </p:txBody>
        </p:sp>
        <p:sp>
          <p:nvSpPr>
            <p:cNvPr id="1166" name="Line"/>
            <p:cNvSpPr/>
            <p:nvPr/>
          </p:nvSpPr>
          <p:spPr>
            <a:xfrm>
              <a:off x="6975592" y="4844578"/>
              <a:ext cx="1123473" cy="6539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67" name="Equation"/>
            <p:cNvSpPr txBox="1"/>
            <p:nvPr/>
          </p:nvSpPr>
          <p:spPr>
            <a:xfrm>
              <a:off x="7367931" y="4178688"/>
              <a:ext cx="338685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5900"/>
            </a:p>
          </p:txBody>
        </p:sp>
        <p:sp>
          <p:nvSpPr>
            <p:cNvPr id="1168" name="Equation"/>
            <p:cNvSpPr txBox="1"/>
            <p:nvPr/>
          </p:nvSpPr>
          <p:spPr>
            <a:xfrm>
              <a:off x="5788764" y="705439"/>
              <a:ext cx="944203" cy="5222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900"/>
            </a:p>
          </p:txBody>
        </p:sp>
        <p:sp>
          <p:nvSpPr>
            <p:cNvPr id="1169" name="Equation"/>
            <p:cNvSpPr txBox="1"/>
            <p:nvPr/>
          </p:nvSpPr>
          <p:spPr>
            <a:xfrm>
              <a:off x="5788764" y="-5246"/>
              <a:ext cx="1010890" cy="5170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m:oMathPara>
              </a14:m>
              <a:endParaRPr sz="5900"/>
            </a:p>
          </p:txBody>
        </p:sp>
        <p:sp>
          <p:nvSpPr>
            <p:cNvPr id="1170" name="Equation"/>
            <p:cNvSpPr txBox="1"/>
            <p:nvPr/>
          </p:nvSpPr>
          <p:spPr>
            <a:xfrm>
              <a:off x="5727322" y="7351983"/>
              <a:ext cx="1005645" cy="5222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9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m:oMathPara>
              </a14:m>
              <a:endParaRPr sz="5900"/>
            </a:p>
          </p:txBody>
        </p:sp>
      </p:grpSp>
      <p:sp>
        <p:nvSpPr>
          <p:cNvPr id="1172" name="Text"/>
          <p:cNvSpPr txBox="1"/>
          <p:nvPr/>
        </p:nvSpPr>
        <p:spPr>
          <a:xfrm>
            <a:off x="13291514" y="5034380"/>
            <a:ext cx="7685020" cy="3647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ty m:val="p"/>
                    </m:rP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Σ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6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}</m:t>
                  </m:r>
                </m:oMath>
              </m:oMathPara>
            </a14:m>
          </a:p>
          <a:p>
            <a:pPr>
              <a:defRPr sz="5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p>
                    <m:e>
                      <m:r>
                        <m:rPr>
                          <m:sty m:val="p"/>
                        </m:rPr>
                        <a:rPr xmlns:a="http://schemas.openxmlformats.org/drawingml/2006/main" sz="6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</m:e>
                    <m:sup>
                      <m:r>
                        <a:rPr xmlns:a="http://schemas.openxmlformats.org/drawingml/2006/main" sz="6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p>
                  <m: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→</m:t>
                  </m:r>
                  <m:r>
                    <m:rPr>
                      <m:sty m:val="p"/>
                      <m:scr m:val="double-struck"/>
                    </m:rP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</m:oMath>
              </m:oMathPara>
            </a14:m>
          </a:p>
          <a:p>
            <a:pPr>
              <a:defRPr sz="5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p>
                    <m:e>
                      <m:r>
                        <a:rPr xmlns:a="http://schemas.openxmlformats.org/drawingml/2006/main" sz="66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p>
                      <m:r>
                        <a:rPr xmlns:a="http://schemas.openxmlformats.org/drawingml/2006/main" sz="66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sup>
                  </m:sSup>
                  <m:sSup>
                    <m:e>
                      <m:r>
                        <a:rPr xmlns:a="http://schemas.openxmlformats.org/drawingml/2006/main" sz="66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e>
                    <m:sup>
                      <m:r>
                        <a:rPr xmlns:a="http://schemas.openxmlformats.org/drawingml/2006/main" sz="66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sup>
                  </m:sSup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min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Non-deterministic WA   Deterministic W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Non-deterministic WA </a:t>
            </a:r>
            <a14:m>
              <m:oMath>
                <m:r>
                  <a:rPr xmlns:a="http://schemas.openxmlformats.org/drawingml/2006/main" sz="9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≠</m:t>
                </m:r>
              </m:oMath>
            </a14:m>
            <a:r>
              <a:t> Deterministic WA</a:t>
            </a:r>
          </a:p>
        </p:txBody>
      </p:sp>
      <p:sp>
        <p:nvSpPr>
          <p:cNvPr id="1175" name="Text"/>
          <p:cNvSpPr txBox="1"/>
          <p:nvPr/>
        </p:nvSpPr>
        <p:spPr>
          <a:xfrm>
            <a:off x="12121032" y="4384411"/>
            <a:ext cx="11259824" cy="6903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p>
                    <m:e>
                      <m:r>
                        <m:rPr>
                          <m:sty m:val="p"/>
                        </m:rPr>
                        <a:rPr xmlns:a="http://schemas.openxmlformats.org/drawingml/2006/main" sz="6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</m:e>
                    <m:sup>
                      <m:r>
                        <a:rPr xmlns:a="http://schemas.openxmlformats.org/drawingml/2006/main" sz="6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p>
                  <m: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→</m:t>
                  </m:r>
                  <m:r>
                    <m:rPr>
                      <m:sty m:val="p"/>
                      <m:scr m:val="double-struck"/>
                    </m:rPr>
                    <a:rPr xmlns:a="http://schemas.openxmlformats.org/drawingml/2006/main" sz="6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</m:oMath>
              </m:oMathPara>
            </a14:m>
          </a:p>
          <a:p>
            <a:pPr>
              <a:defRPr sz="5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sSub>
                    <m:e>
                      <m:r>
                        <a:rPr xmlns:a="http://schemas.openxmlformats.org/drawingml/2006/main" sz="66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sub>
                      <m:r>
                        <a:rPr xmlns:a="http://schemas.openxmlformats.org/drawingml/2006/main" sz="66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66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sub>
                  </m:sSub>
                </m:oMath>
              </m:oMathPara>
            </a14:m>
          </a:p>
          <a:p>
            <a:pPr>
              <a:defRPr sz="5600"/>
            </a:pPr>
          </a:p>
          <a:p>
            <a:pPr>
              <a:defRPr sz="5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</a:p>
          <a:p>
            <a:pPr>
              <a:defRPr sz="5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</a:p>
          <a:p>
            <a:pPr>
              <a:defRPr sz="5600"/>
            </a:pPr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66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</a:p>
        </p:txBody>
      </p:sp>
      <p:grpSp>
        <p:nvGrpSpPr>
          <p:cNvPr id="1197" name="Group"/>
          <p:cNvGrpSpPr/>
          <p:nvPr/>
        </p:nvGrpSpPr>
        <p:grpSpPr>
          <a:xfrm>
            <a:off x="1223747" y="4792537"/>
            <a:ext cx="10881511" cy="4886460"/>
            <a:chOff x="0" y="0"/>
            <a:chExt cx="10881510" cy="4886459"/>
          </a:xfrm>
        </p:grpSpPr>
        <p:sp>
          <p:nvSpPr>
            <p:cNvPr id="1176" name="Circle"/>
            <p:cNvSpPr/>
            <p:nvPr/>
          </p:nvSpPr>
          <p:spPr>
            <a:xfrm>
              <a:off x="1429695" y="3199564"/>
              <a:ext cx="1686895" cy="1686896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77" name="Circle"/>
            <p:cNvSpPr/>
            <p:nvPr/>
          </p:nvSpPr>
          <p:spPr>
            <a:xfrm>
              <a:off x="4597308" y="3199564"/>
              <a:ext cx="1686895" cy="1686896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78" name="Line"/>
            <p:cNvSpPr/>
            <p:nvPr/>
          </p:nvSpPr>
          <p:spPr>
            <a:xfrm flipV="1">
              <a:off x="3167613" y="4131793"/>
              <a:ext cx="1378672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179" name="Line"/>
            <p:cNvSpPr/>
            <p:nvPr/>
          </p:nvSpPr>
          <p:spPr>
            <a:xfrm flipV="1">
              <a:off x="6335225" y="4043011"/>
              <a:ext cx="1378673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180" name="Circle"/>
            <p:cNvSpPr/>
            <p:nvPr/>
          </p:nvSpPr>
          <p:spPr>
            <a:xfrm>
              <a:off x="7764920" y="3199564"/>
              <a:ext cx="1686896" cy="1686896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81" name="Line"/>
            <p:cNvSpPr/>
            <p:nvPr/>
          </p:nvSpPr>
          <p:spPr>
            <a:xfrm flipV="1">
              <a:off x="0" y="4043011"/>
              <a:ext cx="1378672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182" name="Equation"/>
            <p:cNvSpPr txBox="1"/>
            <p:nvPr/>
          </p:nvSpPr>
          <p:spPr>
            <a:xfrm>
              <a:off x="553279" y="3205522"/>
              <a:ext cx="273152" cy="652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7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7600"/>
            </a:p>
          </p:txBody>
        </p:sp>
        <p:sp>
          <p:nvSpPr>
            <p:cNvPr id="1183" name="Equation"/>
            <p:cNvSpPr txBox="1"/>
            <p:nvPr/>
          </p:nvSpPr>
          <p:spPr>
            <a:xfrm>
              <a:off x="10056117" y="3205522"/>
              <a:ext cx="273153" cy="652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7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7600"/>
            </a:p>
          </p:txBody>
        </p:sp>
        <p:sp>
          <p:nvSpPr>
            <p:cNvPr id="1184" name="Line"/>
            <p:cNvSpPr/>
            <p:nvPr/>
          </p:nvSpPr>
          <p:spPr>
            <a:xfrm flipV="1">
              <a:off x="9502838" y="4043011"/>
              <a:ext cx="1378673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185" name="Equation"/>
            <p:cNvSpPr txBox="1"/>
            <p:nvPr/>
          </p:nvSpPr>
          <p:spPr>
            <a:xfrm>
              <a:off x="1899191" y="3706024"/>
              <a:ext cx="750757" cy="6765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  <a:endParaRPr sz="7600"/>
            </a:p>
          </p:txBody>
        </p:sp>
        <p:sp>
          <p:nvSpPr>
            <p:cNvPr id="1186" name="Equation"/>
            <p:cNvSpPr txBox="1"/>
            <p:nvPr/>
          </p:nvSpPr>
          <p:spPr>
            <a:xfrm>
              <a:off x="5066803" y="3794805"/>
              <a:ext cx="694564" cy="6669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  <a:endParaRPr sz="7600"/>
            </a:p>
          </p:txBody>
        </p:sp>
        <p:sp>
          <p:nvSpPr>
            <p:cNvPr id="1187" name="Equation"/>
            <p:cNvSpPr txBox="1"/>
            <p:nvPr/>
          </p:nvSpPr>
          <p:spPr>
            <a:xfrm>
              <a:off x="8290397" y="3706024"/>
              <a:ext cx="749387" cy="6669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  <a:endParaRPr sz="7600"/>
            </a:p>
          </p:txBody>
        </p:sp>
        <p:grpSp>
          <p:nvGrpSpPr>
            <p:cNvPr id="1191" name="Group"/>
            <p:cNvGrpSpPr/>
            <p:nvPr/>
          </p:nvGrpSpPr>
          <p:grpSpPr>
            <a:xfrm>
              <a:off x="1330632" y="0"/>
              <a:ext cx="1893530" cy="3494801"/>
              <a:chOff x="0" y="0"/>
              <a:chExt cx="1893528" cy="3494800"/>
            </a:xfrm>
          </p:grpSpPr>
          <p:sp>
            <p:nvSpPr>
              <p:cNvPr id="1188" name="Line"/>
              <p:cNvSpPr/>
              <p:nvPr/>
            </p:nvSpPr>
            <p:spPr>
              <a:xfrm rot="19467418">
                <a:off x="275799" y="1854234"/>
                <a:ext cx="1341931" cy="13789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5862" h="17558" fill="norm" stroke="1" extrusionOk="0">
                    <a:moveTo>
                      <a:pt x="6753" y="17492"/>
                    </a:moveTo>
                    <a:cubicBezTo>
                      <a:pt x="15352" y="18561"/>
                      <a:pt x="19363" y="6366"/>
                      <a:pt x="12060" y="1359"/>
                    </a:cubicBezTo>
                    <a:cubicBezTo>
                      <a:pt x="5646" y="-3039"/>
                      <a:pt x="-2237" y="3998"/>
                      <a:pt x="592" y="11600"/>
                    </a:cubicBezTo>
                  </a:path>
                </a:pathLst>
              </a:custGeom>
              <a:noFill/>
              <a:ln w="381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l">
                  <a:lnSpc>
                    <a:spcPct val="100000"/>
                  </a:lnSpc>
                  <a:spcBef>
                    <a:spcPts val="2400"/>
                  </a:spcBef>
                  <a:defRPr sz="4800">
                    <a:latin typeface="Graphik"/>
                    <a:ea typeface="Graphik"/>
                    <a:cs typeface="Graphik"/>
                    <a:sym typeface="Graphik"/>
                  </a:defRPr>
                </a:pPr>
              </a:p>
            </p:txBody>
          </p:sp>
          <p:sp>
            <p:nvSpPr>
              <p:cNvPr id="1189" name="Equation"/>
              <p:cNvSpPr txBox="1"/>
              <p:nvPr/>
            </p:nvSpPr>
            <p:spPr>
              <a:xfrm>
                <a:off x="333326" y="0"/>
                <a:ext cx="1223017" cy="6659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lnSpc>
                    <a:spcPct val="100000"/>
                  </a:lnSpc>
                  <a:defRPr sz="1800"/>
                </a:pPr>
                <a14:m>
                  <m:oMathPara>
                    <m:oMathParaPr>
                      <m:jc m:val="centerGroup"/>
                    </m:oMathParaPr>
                    <m:oMath>
                      <m:f>
                        <m:fPr>
                          <m:ctrlP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lin"/>
                        </m:fPr>
                        <m:num>
                          <m: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sz="7600"/>
              </a:p>
            </p:txBody>
          </p:sp>
          <p:sp>
            <p:nvSpPr>
              <p:cNvPr id="1190" name="Equation"/>
              <p:cNvSpPr txBox="1"/>
              <p:nvPr/>
            </p:nvSpPr>
            <p:spPr>
              <a:xfrm>
                <a:off x="333326" y="920024"/>
                <a:ext cx="1216260" cy="67274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lnSpc>
                    <a:spcPct val="100000"/>
                  </a:lnSpc>
                  <a:defRPr sz="1800"/>
                </a:pPr>
                <a14:m>
                  <m:oMathPara>
                    <m:oMathParaPr>
                      <m:jc m:val="centerGroup"/>
                    </m:oMathParaPr>
                    <m:oMath>
                      <m:f>
                        <m:fPr>
                          <m:ctrlP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lin"/>
                        </m:fPr>
                        <m:num>
                          <m: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num>
                        <m:den>
                          <m: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sz="7600"/>
              </a:p>
            </p:txBody>
          </p:sp>
        </p:grpSp>
        <p:sp>
          <p:nvSpPr>
            <p:cNvPr id="1192" name="Equation"/>
            <p:cNvSpPr txBox="1"/>
            <p:nvPr/>
          </p:nvSpPr>
          <p:spPr>
            <a:xfrm>
              <a:off x="3167613" y="3198792"/>
              <a:ext cx="1223016" cy="6659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7600"/>
            </a:p>
          </p:txBody>
        </p:sp>
        <p:sp>
          <p:nvSpPr>
            <p:cNvPr id="1193" name="Equation"/>
            <p:cNvSpPr txBox="1"/>
            <p:nvPr/>
          </p:nvSpPr>
          <p:spPr>
            <a:xfrm>
              <a:off x="6439551" y="3198792"/>
              <a:ext cx="1216261" cy="6727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7600"/>
            </a:p>
          </p:txBody>
        </p:sp>
        <p:sp>
          <p:nvSpPr>
            <p:cNvPr id="1194" name="Line"/>
            <p:cNvSpPr/>
            <p:nvPr/>
          </p:nvSpPr>
          <p:spPr>
            <a:xfrm rot="19467418">
              <a:off x="7996956" y="2011319"/>
              <a:ext cx="1341931" cy="13789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6753" y="17492"/>
                  </a:moveTo>
                  <a:cubicBezTo>
                    <a:pt x="15352" y="18561"/>
                    <a:pt x="19363" y="6366"/>
                    <a:pt x="12060" y="1359"/>
                  </a:cubicBezTo>
                  <a:cubicBezTo>
                    <a:pt x="5646" y="-3039"/>
                    <a:pt x="-2237" y="3998"/>
                    <a:pt x="592" y="11600"/>
                  </a:cubicBez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195" name="Equation"/>
            <p:cNvSpPr txBox="1"/>
            <p:nvPr/>
          </p:nvSpPr>
          <p:spPr>
            <a:xfrm>
              <a:off x="8054482" y="157085"/>
              <a:ext cx="1223017" cy="6659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7600"/>
            </a:p>
          </p:txBody>
        </p:sp>
        <p:sp>
          <p:nvSpPr>
            <p:cNvPr id="1196" name="Equation"/>
            <p:cNvSpPr txBox="1"/>
            <p:nvPr/>
          </p:nvSpPr>
          <p:spPr>
            <a:xfrm>
              <a:off x="8054482" y="1077110"/>
              <a:ext cx="1216261" cy="6727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7600"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Non-deterministic WA   Deterministic W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Non-deterministic WA </a:t>
            </a:r>
            <a14:m>
              <m:oMath>
                <m:r>
                  <a:rPr xmlns:a="http://schemas.openxmlformats.org/drawingml/2006/main" sz="9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≠</m:t>
                </m:r>
              </m:oMath>
            </a14:m>
            <a:r>
              <a:t> Deterministic WA</a:t>
            </a:r>
          </a:p>
        </p:txBody>
      </p:sp>
      <p:sp>
        <p:nvSpPr>
          <p:cNvPr id="1200" name="Why can this not be made deterministic?…"/>
          <p:cNvSpPr txBox="1"/>
          <p:nvPr/>
        </p:nvSpPr>
        <p:spPr>
          <a:xfrm>
            <a:off x="12121032" y="3275357"/>
            <a:ext cx="11259824" cy="9122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600"/>
            </a:pPr>
            <a:r>
              <a:t>Why can this not be made deterministic?</a:t>
            </a:r>
          </a:p>
          <a:p>
            <a:pPr>
              <a:defRPr sz="5600"/>
            </a:pPr>
          </a:p>
          <a:p>
            <a:pPr marL="695036" indent="-695036" algn="l">
              <a:buSzPct val="150000"/>
              <a:buChar char="•"/>
              <a:defRPr sz="5600"/>
            </a:pPr>
            <a:r>
              <a:t>Every run has weight 1, every accepting run corresponds to an incidence of </a:t>
            </a:r>
            <a14:m>
              <m:oMath>
                <m:r>
                  <a:rPr xmlns:a="http://schemas.openxmlformats.org/drawingml/2006/main" sz="6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6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. </a:t>
            </a:r>
          </a:p>
          <a:p>
            <a:pPr marL="695036" indent="-695036" algn="l">
              <a:buSzPct val="150000"/>
              <a:buChar char="•"/>
              <a:defRPr sz="5600"/>
            </a:pPr>
            <a:r>
              <a:t>Determinism requires that for each word there be only one run.</a:t>
            </a:r>
          </a:p>
        </p:txBody>
      </p:sp>
      <p:grpSp>
        <p:nvGrpSpPr>
          <p:cNvPr id="1222" name="Group"/>
          <p:cNvGrpSpPr/>
          <p:nvPr/>
        </p:nvGrpSpPr>
        <p:grpSpPr>
          <a:xfrm>
            <a:off x="972882" y="4792537"/>
            <a:ext cx="10881512" cy="4886460"/>
            <a:chOff x="0" y="0"/>
            <a:chExt cx="10881510" cy="4886459"/>
          </a:xfrm>
        </p:grpSpPr>
        <p:sp>
          <p:nvSpPr>
            <p:cNvPr id="1201" name="Circle"/>
            <p:cNvSpPr/>
            <p:nvPr/>
          </p:nvSpPr>
          <p:spPr>
            <a:xfrm>
              <a:off x="1429695" y="3199564"/>
              <a:ext cx="1686895" cy="1686896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202" name="Circle"/>
            <p:cNvSpPr/>
            <p:nvPr/>
          </p:nvSpPr>
          <p:spPr>
            <a:xfrm>
              <a:off x="4597308" y="3199564"/>
              <a:ext cx="1686895" cy="1686896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203" name="Line"/>
            <p:cNvSpPr/>
            <p:nvPr/>
          </p:nvSpPr>
          <p:spPr>
            <a:xfrm flipV="1">
              <a:off x="3167613" y="4131793"/>
              <a:ext cx="1378672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04" name="Line"/>
            <p:cNvSpPr/>
            <p:nvPr/>
          </p:nvSpPr>
          <p:spPr>
            <a:xfrm flipV="1">
              <a:off x="6335225" y="4043011"/>
              <a:ext cx="1378673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05" name="Circle"/>
            <p:cNvSpPr/>
            <p:nvPr/>
          </p:nvSpPr>
          <p:spPr>
            <a:xfrm>
              <a:off x="7764920" y="3199564"/>
              <a:ext cx="1686896" cy="1686896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206" name="Line"/>
            <p:cNvSpPr/>
            <p:nvPr/>
          </p:nvSpPr>
          <p:spPr>
            <a:xfrm flipV="1">
              <a:off x="0" y="4043011"/>
              <a:ext cx="1378672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07" name="Equation"/>
            <p:cNvSpPr txBox="1"/>
            <p:nvPr/>
          </p:nvSpPr>
          <p:spPr>
            <a:xfrm>
              <a:off x="553279" y="3205522"/>
              <a:ext cx="273152" cy="652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7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7600"/>
            </a:p>
          </p:txBody>
        </p:sp>
        <p:sp>
          <p:nvSpPr>
            <p:cNvPr id="1208" name="Equation"/>
            <p:cNvSpPr txBox="1"/>
            <p:nvPr/>
          </p:nvSpPr>
          <p:spPr>
            <a:xfrm>
              <a:off x="10056117" y="3205522"/>
              <a:ext cx="273153" cy="652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7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7600"/>
            </a:p>
          </p:txBody>
        </p:sp>
        <p:sp>
          <p:nvSpPr>
            <p:cNvPr id="1209" name="Line"/>
            <p:cNvSpPr/>
            <p:nvPr/>
          </p:nvSpPr>
          <p:spPr>
            <a:xfrm flipV="1">
              <a:off x="9502838" y="4043011"/>
              <a:ext cx="1378673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10" name="Equation"/>
            <p:cNvSpPr txBox="1"/>
            <p:nvPr/>
          </p:nvSpPr>
          <p:spPr>
            <a:xfrm>
              <a:off x="1899191" y="3706024"/>
              <a:ext cx="750757" cy="6765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  <a:endParaRPr sz="7600"/>
            </a:p>
          </p:txBody>
        </p:sp>
        <p:sp>
          <p:nvSpPr>
            <p:cNvPr id="1211" name="Equation"/>
            <p:cNvSpPr txBox="1"/>
            <p:nvPr/>
          </p:nvSpPr>
          <p:spPr>
            <a:xfrm>
              <a:off x="5066803" y="3794805"/>
              <a:ext cx="694564" cy="6669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  <a:endParaRPr sz="7600"/>
            </a:p>
          </p:txBody>
        </p:sp>
        <p:sp>
          <p:nvSpPr>
            <p:cNvPr id="1212" name="Equation"/>
            <p:cNvSpPr txBox="1"/>
            <p:nvPr/>
          </p:nvSpPr>
          <p:spPr>
            <a:xfrm>
              <a:off x="8290397" y="3706024"/>
              <a:ext cx="749387" cy="6669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  <a:endParaRPr sz="7600"/>
            </a:p>
          </p:txBody>
        </p:sp>
        <p:grpSp>
          <p:nvGrpSpPr>
            <p:cNvPr id="1216" name="Group"/>
            <p:cNvGrpSpPr/>
            <p:nvPr/>
          </p:nvGrpSpPr>
          <p:grpSpPr>
            <a:xfrm>
              <a:off x="1330632" y="0"/>
              <a:ext cx="1893530" cy="3494801"/>
              <a:chOff x="0" y="0"/>
              <a:chExt cx="1893528" cy="3494800"/>
            </a:xfrm>
          </p:grpSpPr>
          <p:sp>
            <p:nvSpPr>
              <p:cNvPr id="1213" name="Line"/>
              <p:cNvSpPr/>
              <p:nvPr/>
            </p:nvSpPr>
            <p:spPr>
              <a:xfrm rot="19467418">
                <a:off x="275799" y="1854234"/>
                <a:ext cx="1341931" cy="13789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5862" h="17558" fill="norm" stroke="1" extrusionOk="0">
                    <a:moveTo>
                      <a:pt x="6753" y="17492"/>
                    </a:moveTo>
                    <a:cubicBezTo>
                      <a:pt x="15352" y="18561"/>
                      <a:pt x="19363" y="6366"/>
                      <a:pt x="12060" y="1359"/>
                    </a:cubicBezTo>
                    <a:cubicBezTo>
                      <a:pt x="5646" y="-3039"/>
                      <a:pt x="-2237" y="3998"/>
                      <a:pt x="592" y="11600"/>
                    </a:cubicBezTo>
                  </a:path>
                </a:pathLst>
              </a:custGeom>
              <a:noFill/>
              <a:ln w="381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l">
                  <a:lnSpc>
                    <a:spcPct val="100000"/>
                  </a:lnSpc>
                  <a:spcBef>
                    <a:spcPts val="2400"/>
                  </a:spcBef>
                  <a:defRPr sz="4800">
                    <a:latin typeface="Graphik"/>
                    <a:ea typeface="Graphik"/>
                    <a:cs typeface="Graphik"/>
                    <a:sym typeface="Graphik"/>
                  </a:defRPr>
                </a:pPr>
              </a:p>
            </p:txBody>
          </p:sp>
          <p:sp>
            <p:nvSpPr>
              <p:cNvPr id="1214" name="Equation"/>
              <p:cNvSpPr txBox="1"/>
              <p:nvPr/>
            </p:nvSpPr>
            <p:spPr>
              <a:xfrm>
                <a:off x="333326" y="0"/>
                <a:ext cx="1223017" cy="6659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lnSpc>
                    <a:spcPct val="100000"/>
                  </a:lnSpc>
                  <a:defRPr sz="1800"/>
                </a:pPr>
                <a14:m>
                  <m:oMathPara>
                    <m:oMathParaPr>
                      <m:jc m:val="centerGroup"/>
                    </m:oMathParaPr>
                    <m:oMath>
                      <m:f>
                        <m:fPr>
                          <m:ctrlP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lin"/>
                        </m:fPr>
                        <m:num>
                          <m: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sz="7600"/>
              </a:p>
            </p:txBody>
          </p:sp>
          <p:sp>
            <p:nvSpPr>
              <p:cNvPr id="1215" name="Equation"/>
              <p:cNvSpPr txBox="1"/>
              <p:nvPr/>
            </p:nvSpPr>
            <p:spPr>
              <a:xfrm>
                <a:off x="333326" y="920024"/>
                <a:ext cx="1216260" cy="67274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lnSpc>
                    <a:spcPct val="100000"/>
                  </a:lnSpc>
                  <a:defRPr sz="1800"/>
                </a:pPr>
                <a14:m>
                  <m:oMathPara>
                    <m:oMathParaPr>
                      <m:jc m:val="centerGroup"/>
                    </m:oMathParaPr>
                    <m:oMath>
                      <m:f>
                        <m:fPr>
                          <m:ctrlP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lin"/>
                        </m:fPr>
                        <m:num>
                          <m: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num>
                        <m:den>
                          <m:r>
                            <a:rPr xmlns:a="http://schemas.openxmlformats.org/drawingml/2006/main" sz="7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sz="7600"/>
              </a:p>
            </p:txBody>
          </p:sp>
        </p:grpSp>
        <p:sp>
          <p:nvSpPr>
            <p:cNvPr id="1217" name="Equation"/>
            <p:cNvSpPr txBox="1"/>
            <p:nvPr/>
          </p:nvSpPr>
          <p:spPr>
            <a:xfrm>
              <a:off x="3167613" y="3198792"/>
              <a:ext cx="1223016" cy="6659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7600"/>
            </a:p>
          </p:txBody>
        </p:sp>
        <p:sp>
          <p:nvSpPr>
            <p:cNvPr id="1218" name="Equation"/>
            <p:cNvSpPr txBox="1"/>
            <p:nvPr/>
          </p:nvSpPr>
          <p:spPr>
            <a:xfrm>
              <a:off x="6439551" y="3198792"/>
              <a:ext cx="1216261" cy="6727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7600"/>
            </a:p>
          </p:txBody>
        </p:sp>
        <p:sp>
          <p:nvSpPr>
            <p:cNvPr id="1219" name="Line"/>
            <p:cNvSpPr/>
            <p:nvPr/>
          </p:nvSpPr>
          <p:spPr>
            <a:xfrm rot="19467418">
              <a:off x="7996956" y="2011319"/>
              <a:ext cx="1341931" cy="13789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6753" y="17492"/>
                  </a:moveTo>
                  <a:cubicBezTo>
                    <a:pt x="15352" y="18561"/>
                    <a:pt x="19363" y="6366"/>
                    <a:pt x="12060" y="1359"/>
                  </a:cubicBezTo>
                  <a:cubicBezTo>
                    <a:pt x="5646" y="-3039"/>
                    <a:pt x="-2237" y="3998"/>
                    <a:pt x="592" y="11600"/>
                  </a:cubicBezTo>
                </a:path>
              </a:pathLst>
            </a:custGeom>
            <a:noFill/>
            <a:ln w="381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>
                <a:lnSpc>
                  <a:spcPct val="100000"/>
                </a:lnSpc>
                <a:spcBef>
                  <a:spcPts val="2400"/>
                </a:spcBef>
                <a:defRPr sz="4800">
                  <a:latin typeface="Graphik"/>
                  <a:ea typeface="Graphik"/>
                  <a:cs typeface="Graphik"/>
                  <a:sym typeface="Graphik"/>
                </a:defRPr>
              </a:pPr>
            </a:p>
          </p:txBody>
        </p:sp>
        <p:sp>
          <p:nvSpPr>
            <p:cNvPr id="1220" name="Equation"/>
            <p:cNvSpPr txBox="1"/>
            <p:nvPr/>
          </p:nvSpPr>
          <p:spPr>
            <a:xfrm>
              <a:off x="8054482" y="157085"/>
              <a:ext cx="1223017" cy="6659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7600"/>
            </a:p>
          </p:txBody>
        </p:sp>
        <p:sp>
          <p:nvSpPr>
            <p:cNvPr id="1221" name="Equation"/>
            <p:cNvSpPr txBox="1"/>
            <p:nvPr/>
          </p:nvSpPr>
          <p:spPr>
            <a:xfrm>
              <a:off x="8054482" y="1077110"/>
              <a:ext cx="1216261" cy="6727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7600"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25" name="Sum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Sum</a:t>
            </a:r>
          </a:p>
        </p:txBody>
      </p:sp>
      <p:sp>
        <p:nvSpPr>
          <p:cNvPr id="1226" name="Weighted Automata are closed under union"/>
          <p:cNvSpPr txBox="1"/>
          <p:nvPr/>
        </p:nvSpPr>
        <p:spPr>
          <a:xfrm>
            <a:off x="1174718" y="3412545"/>
            <a:ext cx="22034564" cy="8998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sz="4700"/>
            </a:pPr>
            <a:r>
              <a:t>Weighted Automata are closed under union</a:t>
            </a:r>
          </a:p>
          <a:p>
            <a:pPr>
              <a:defRPr strike="sngStrike" sz="4700"/>
            </a:pPr>
          </a:p>
          <a:p>
            <a:pPr>
              <a:defRPr strike="sngStrike" sz="4700"/>
            </a:pPr>
          </a:p>
          <a:p>
            <a:pPr>
              <a:defRPr strike="sngStrike" sz="4700"/>
            </a:pPr>
          </a:p>
          <a:p>
            <a:pPr>
              <a:defRPr strike="sngStrike" sz="4700"/>
            </a:pPr>
          </a:p>
          <a:p>
            <a:pPr>
              <a:defRPr strike="sngStrike" sz="4700"/>
            </a:pPr>
          </a:p>
          <a:p>
            <a:pPr>
              <a:defRPr strike="sngStrike" sz="4700"/>
            </a:pPr>
          </a:p>
          <a:p>
            <a:pPr>
              <a:defRPr strike="sngStrike" sz="4700"/>
            </a:pPr>
          </a:p>
          <a:p>
            <a:pPr>
              <a:defRPr strike="sngStrike" sz="4700"/>
            </a:pPr>
          </a:p>
          <a:p>
            <a:pPr>
              <a:defRPr strike="sngStrike"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29" name="Sum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Sum</a:t>
            </a:r>
          </a:p>
        </p:txBody>
      </p:sp>
      <p:sp>
        <p:nvSpPr>
          <p:cNvPr id="1230" name="Weighted Automata are closed under union…"/>
          <p:cNvSpPr txBox="1"/>
          <p:nvPr/>
        </p:nvSpPr>
        <p:spPr>
          <a:xfrm>
            <a:off x="5602973" y="3415829"/>
            <a:ext cx="13178054" cy="899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trike="sngStrike" sz="4700"/>
            </a:pPr>
            <a:r>
              <a:t>Weighted Automata are closed under union</a:t>
            </a:r>
          </a:p>
          <a:p>
            <a:pPr>
              <a:defRPr sz="4700"/>
            </a:pPr>
            <a:r>
              <a:t> Rational Series are closed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sum</a:t>
            </a:r>
            <a:r>
              <a:t> operation.</a:t>
            </a: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33" name="Sum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Sum</a:t>
            </a:r>
          </a:p>
        </p:txBody>
      </p:sp>
      <p:sp>
        <p:nvSpPr>
          <p:cNvPr id="1234" name="Weighted Automata are closed under union…"/>
          <p:cNvSpPr txBox="1"/>
          <p:nvPr/>
        </p:nvSpPr>
        <p:spPr>
          <a:xfrm>
            <a:off x="1174718" y="3511835"/>
            <a:ext cx="22034564" cy="91495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trike="sngStrike" sz="4700"/>
            </a:pPr>
            <a:r>
              <a:t>Weighted Automata are closed under union</a:t>
            </a:r>
          </a:p>
          <a:p>
            <a:pPr>
              <a:defRPr sz="4700"/>
            </a:pPr>
            <a:r>
              <a:t> Rational Series are closed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sum</a:t>
            </a:r>
            <a:r>
              <a:t> operation.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How? Create a new start state and add </a:t>
            </a:r>
            <a14:m>
              <m:oMath>
                <m:f>
                  <m:fPr>
                    <m:ctrlP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lin"/>
                  </m:fPr>
                  <m:num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num>
                  <m:den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den>
                </m:f>
              </m:oMath>
            </a14:m>
            <a:r>
              <a:t> transitions to the </a:t>
            </a:r>
            <a14:m>
              <m:oMath>
                <m:r>
                  <a:rPr xmlns:a="http://schemas.openxmlformats.org/drawingml/2006/main" sz="5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and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t> automatons</a:t>
            </a: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37" name="Sum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Sum</a:t>
            </a:r>
          </a:p>
        </p:txBody>
      </p:sp>
      <p:sp>
        <p:nvSpPr>
          <p:cNvPr id="1238" name="Weighted Automata are closed under union…"/>
          <p:cNvSpPr txBox="1"/>
          <p:nvPr/>
        </p:nvSpPr>
        <p:spPr>
          <a:xfrm>
            <a:off x="1174718" y="3460233"/>
            <a:ext cx="22034564" cy="10582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trike="sngStrike" sz="4700"/>
            </a:pPr>
            <a:r>
              <a:t>Weighted Automata are closed under union</a:t>
            </a:r>
          </a:p>
          <a:p>
            <a:pPr>
              <a:defRPr sz="4700"/>
            </a:pPr>
            <a:r>
              <a:t> Rational Series are closed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sum</a:t>
            </a:r>
            <a:r>
              <a:t> operation.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How? Create a new start state and add </a:t>
            </a:r>
            <a14:m>
              <m:oMath>
                <m:f>
                  <m:fPr>
                    <m:ctrlP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lin"/>
                  </m:fPr>
                  <m:num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num>
                  <m:den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den>
                </m:f>
              </m:oMath>
            </a14:m>
            <a:r>
              <a:t> transitions to the </a:t>
            </a:r>
            <a14:m>
              <m:oMath>
                <m:r>
                  <a:rPr xmlns:a="http://schemas.openxmlformats.org/drawingml/2006/main" sz="5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and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t> automatons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If </a:t>
            </a:r>
            <a14:m>
              <m:oMath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are recognised by Weighted Automata,</a:t>
            </a:r>
          </a:p>
          <a:p>
            <a:pPr>
              <a:defRPr sz="4700"/>
            </a:pPr>
            <a:r>
              <a:t>then </a:t>
            </a:r>
            <a14:m>
              <m:oMath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also recognised by Weighted Automata</a:t>
            </a:r>
          </a:p>
          <a:p>
            <a:pPr>
              <a:defRPr sz="4700"/>
            </a:pPr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p>
                    <m:e>
                      <m:r>
                        <m:rPr>
                          <m:sty m:val="p"/>
                        </m:rP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</m:e>
                    <m:sup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p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→</m:t>
                  </m:r>
                  <m:r>
                    <m:rPr>
                      <m:sty m:val="p"/>
                      <m:scr m:val="double-struck"/>
                    </m:rP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</m:oMath>
              </m:oMathPara>
            </a14:m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41" name="Sum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Sum</a:t>
            </a:r>
          </a:p>
        </p:txBody>
      </p:sp>
      <p:sp>
        <p:nvSpPr>
          <p:cNvPr id="1242" name="Weighted Automata are closed under union…"/>
          <p:cNvSpPr txBox="1"/>
          <p:nvPr/>
        </p:nvSpPr>
        <p:spPr>
          <a:xfrm>
            <a:off x="1174718" y="3460233"/>
            <a:ext cx="22034564" cy="10582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trike="sngStrike" sz="4700"/>
            </a:pPr>
            <a:r>
              <a:t>Weighted Automata are closed under union</a:t>
            </a:r>
          </a:p>
          <a:p>
            <a:pPr>
              <a:defRPr sz="4700"/>
            </a:pPr>
            <a:r>
              <a:t> Rational Series are closed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sum</a:t>
            </a:r>
            <a:r>
              <a:t> operation.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How? Create a new start state and add </a:t>
            </a:r>
            <a14:m>
              <m:oMath>
                <m:f>
                  <m:fPr>
                    <m:ctrlP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lin"/>
                  </m:fPr>
                  <m:num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num>
                  <m:den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den>
                </m:f>
              </m:oMath>
            </a14:m>
            <a:r>
              <a:t> transitions to the </a:t>
            </a:r>
            <a14:m>
              <m:oMath>
                <m:r>
                  <a:rPr xmlns:a="http://schemas.openxmlformats.org/drawingml/2006/main" sz="5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and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t> automatons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If </a:t>
            </a:r>
            <a14:m>
              <m:oMath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are recognised by Weighted Automata,</a:t>
            </a:r>
          </a:p>
          <a:p>
            <a:pPr>
              <a:defRPr sz="4700"/>
            </a:pPr>
            <a:r>
              <a:t>then </a:t>
            </a:r>
            <a14:m>
              <m:oMath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also recognised by Weighted Automata</a:t>
            </a:r>
          </a:p>
          <a:p>
            <a:pPr>
              <a:defRPr sz="4700"/>
            </a:pPr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p>
                    <m:e>
                      <m:r>
                        <m:rPr>
                          <m:sty m:val="p"/>
                        </m:rP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</m:e>
                    <m:sup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p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→</m:t>
                  </m:r>
                  <m:r>
                    <m:rPr>
                      <m:sty m:val="p"/>
                      <m:scr m:val="double-struck"/>
                    </m:rP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</m:oMath>
              </m:oMathPara>
            </a14:m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⊕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45" name="Cauchy Product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Cauchy Product</a:t>
            </a:r>
          </a:p>
        </p:txBody>
      </p:sp>
      <p:sp>
        <p:nvSpPr>
          <p:cNvPr id="1246" name="Weighted Automata are closed under concatenation"/>
          <p:cNvSpPr txBox="1"/>
          <p:nvPr/>
        </p:nvSpPr>
        <p:spPr>
          <a:xfrm>
            <a:off x="5067255" y="3403129"/>
            <a:ext cx="14249490" cy="899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700"/>
            </a:pPr>
            <a:r>
              <a:t>Weighted Automata are closed under concatenation</a:t>
            </a: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49" name="Cauchy Product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Cauchy Product</a:t>
            </a:r>
          </a:p>
        </p:txBody>
      </p:sp>
      <p:sp>
        <p:nvSpPr>
          <p:cNvPr id="1250" name="Weighted Automata are closed under concatenation…"/>
          <p:cNvSpPr txBox="1"/>
          <p:nvPr/>
        </p:nvSpPr>
        <p:spPr>
          <a:xfrm>
            <a:off x="3973436" y="3415829"/>
            <a:ext cx="16437128" cy="899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trike="sngStrike" sz="4700"/>
            </a:pPr>
            <a:r>
              <a:t>Weighted Automata are closed under concatenation</a:t>
            </a:r>
          </a:p>
          <a:p>
            <a:pPr>
              <a:defRPr sz="4700"/>
            </a:pPr>
            <a:r>
              <a:t> Rational Series are closed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Cauchy product</a:t>
            </a:r>
            <a:r>
              <a:t> operation.</a:t>
            </a: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262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238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39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40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41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42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43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4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5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6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7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8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9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50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51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52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53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54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55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6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57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8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9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260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261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263" name="Equation"/>
          <p:cNvSpPr txBox="1"/>
          <p:nvPr/>
        </p:nvSpPr>
        <p:spPr>
          <a:xfrm>
            <a:off x="8883904" y="12267907"/>
            <a:ext cx="7006743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53" name="Cauchy Product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Cauchy Product</a:t>
            </a:r>
          </a:p>
        </p:txBody>
      </p:sp>
      <p:sp>
        <p:nvSpPr>
          <p:cNvPr id="1254" name="Weighted Automata are closed under concatenation…"/>
          <p:cNvSpPr txBox="1"/>
          <p:nvPr/>
        </p:nvSpPr>
        <p:spPr>
          <a:xfrm>
            <a:off x="877163" y="3514531"/>
            <a:ext cx="22629674" cy="1075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trike="sngStrike" sz="4700"/>
            </a:pPr>
            <a:r>
              <a:t>Weighted Automata are closed under concatenation</a:t>
            </a:r>
          </a:p>
          <a:p>
            <a:pPr>
              <a:defRPr sz="4700"/>
            </a:pPr>
            <a:r>
              <a:t> Rational Series are closed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Cauchy product</a:t>
            </a:r>
            <a:r>
              <a:t> operation.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How? Connect all the final states of </a:t>
            </a:r>
            <a14:m>
              <m:oMath>
                <m:r>
                  <a:rPr xmlns:a="http://schemas.openxmlformats.org/drawingml/2006/main" sz="5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to the starting states of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t> with </a:t>
            </a:r>
            <a14:m>
              <m:oMath>
                <m:f>
                  <m:fPr>
                    <m:ctrlP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lin"/>
                  </m:fPr>
                  <m:num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num>
                  <m:den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den>
                </m:f>
              </m:oMath>
            </a14:m>
            <a:r>
              <a:t> transitions</a:t>
            </a: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57" name="Cauchy Product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Cauchy Product</a:t>
            </a:r>
          </a:p>
        </p:txBody>
      </p:sp>
      <p:sp>
        <p:nvSpPr>
          <p:cNvPr id="1258" name="Weighted Automata are closed under concatenation…"/>
          <p:cNvSpPr txBox="1"/>
          <p:nvPr/>
        </p:nvSpPr>
        <p:spPr>
          <a:xfrm>
            <a:off x="877163" y="3300561"/>
            <a:ext cx="22629674" cy="11178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trike="sngStrike" sz="4700"/>
            </a:pPr>
            <a:r>
              <a:t>Weighted Automata are closed under concatenation</a:t>
            </a:r>
          </a:p>
          <a:p>
            <a:pPr>
              <a:defRPr sz="4700"/>
            </a:pPr>
            <a:r>
              <a:t> Rational Series are closed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Cauchy product</a:t>
            </a:r>
            <a:r>
              <a:t> operation.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How? Connect all the final states of </a:t>
            </a:r>
            <a14:m>
              <m:oMath>
                <m:r>
                  <a:rPr xmlns:a="http://schemas.openxmlformats.org/drawingml/2006/main" sz="5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to the starting states of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t> with </a:t>
            </a:r>
            <a14:m>
              <m:oMath>
                <m:f>
                  <m:fPr>
                    <m:ctrlP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lin"/>
                  </m:fPr>
                  <m:num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num>
                  <m:den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den>
                </m:f>
              </m:oMath>
            </a14:m>
            <a:r>
              <a:t> transitions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If </a:t>
            </a:r>
            <a14:m>
              <m:oMath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are recognised by Weighted Automata,</a:t>
            </a:r>
          </a:p>
          <a:p>
            <a:pPr>
              <a:defRPr sz="4700"/>
            </a:pPr>
            <a:r>
              <a:t>then </a:t>
            </a:r>
            <a14:m>
              <m:oMath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⋅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also recognised by Weighted Automata</a:t>
            </a:r>
          </a:p>
          <a:p>
            <a:pPr>
              <a:defRPr sz="4700"/>
            </a:pPr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p>
                    <m:e>
                      <m:r>
                        <m:rPr>
                          <m:sty m:val="p"/>
                        </m:rP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</m:e>
                    <m:sup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p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→</m:t>
                  </m:r>
                  <m:r>
                    <m:rPr>
                      <m:sty m:val="p"/>
                      <m:scr m:val="double-struck"/>
                    </m:rP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</m:oMath>
              </m:oMathPara>
            </a14:m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limLow>
                    <m:e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lim>
                  </m:limLow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u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61" name="Cauchy Product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Cauchy Product</a:t>
            </a:r>
          </a:p>
        </p:txBody>
      </p:sp>
      <p:sp>
        <p:nvSpPr>
          <p:cNvPr id="1262" name="Weighted Automata are closed under concatenation…"/>
          <p:cNvSpPr txBox="1"/>
          <p:nvPr/>
        </p:nvSpPr>
        <p:spPr>
          <a:xfrm>
            <a:off x="877163" y="3300401"/>
            <a:ext cx="22629674" cy="111791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trike="sngStrike" sz="4700"/>
            </a:pPr>
            <a:r>
              <a:t>Weighted Automata are closed under concatenation</a:t>
            </a:r>
          </a:p>
          <a:p>
            <a:pPr>
              <a:defRPr sz="4700"/>
            </a:pPr>
            <a:r>
              <a:t> Rational Series are closed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Cauchy product</a:t>
            </a:r>
            <a:r>
              <a:t> operation.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How? Connect all the final states of </a:t>
            </a:r>
            <a14:m>
              <m:oMath>
                <m:r>
                  <a:rPr xmlns:a="http://schemas.openxmlformats.org/drawingml/2006/main" sz="5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to the starting states of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t> with </a:t>
            </a:r>
            <a14:m>
              <m:oMath>
                <m:f>
                  <m:fPr>
                    <m:ctrlP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lin"/>
                  </m:fPr>
                  <m:num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num>
                  <m:den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den>
                </m:f>
              </m:oMath>
            </a14:m>
            <a:r>
              <a:t> transitions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If </a:t>
            </a:r>
            <a14:m>
              <m:oMath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are recognised by Weighted Automata,</a:t>
            </a:r>
          </a:p>
          <a:p>
            <a:pPr>
              <a:defRPr sz="4700"/>
            </a:pPr>
            <a:r>
              <a:t>then </a:t>
            </a:r>
            <a14:m>
              <m:oMath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⋅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also recognised by Weighted Automata</a:t>
            </a:r>
          </a:p>
          <a:p>
            <a:pPr>
              <a:defRPr sz="4700"/>
            </a:pPr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p>
                    <m:e>
                      <m:r>
                        <m:rPr>
                          <m:sty m:val="p"/>
                        </m:rP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</m:e>
                    <m:sup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p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→</m:t>
                  </m:r>
                  <m:r>
                    <m:rPr>
                      <m:sty m:val="p"/>
                      <m:scr m:val="double-struck"/>
                    </m:rP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</m:oMath>
              </m:oMathPara>
            </a14:m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limLow>
                    <m:e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⨁</m:t>
                      </m:r>
                    </m:e>
                    <m:lim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xmlns:a="http://schemas.openxmlformats.org/drawingml/2006/main" sz="55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</m:lim>
                  </m:limLow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u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⊗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65" name="Kleene star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Kleene star</a:t>
            </a:r>
          </a:p>
        </p:txBody>
      </p:sp>
      <p:sp>
        <p:nvSpPr>
          <p:cNvPr id="1266" name="Rational Series are closed under Kleene star operation.…"/>
          <p:cNvSpPr txBox="1"/>
          <p:nvPr/>
        </p:nvSpPr>
        <p:spPr>
          <a:xfrm>
            <a:off x="896922" y="3443082"/>
            <a:ext cx="22590155" cy="9616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700"/>
            </a:pPr>
            <a:r>
              <a:t>Rational Series are closed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Kleene star</a:t>
            </a:r>
            <a:r>
              <a:t> operation.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How? Connect all the final states of </a:t>
            </a:r>
            <a14:m>
              <m:oMath>
                <m:r>
                  <a:rPr xmlns:a="http://schemas.openxmlformats.org/drawingml/2006/main" sz="5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to the starting states of </a:t>
            </a:r>
            <a14:m>
              <m:oMath>
                <m:r>
                  <a:rPr xmlns:a="http://schemas.openxmlformats.org/drawingml/2006/main" sz="5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with </a:t>
            </a:r>
            <a14:m>
              <m:oMath>
                <m:f>
                  <m:fPr>
                    <m:ctrlP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lin"/>
                  </m:fPr>
                  <m:num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ε</m:t>
                    </m:r>
                  </m:num>
                  <m:den>
                    <m:r>
                      <a:rPr xmlns:a="http://schemas.openxmlformats.org/drawingml/2006/main" sz="6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den>
                </m:f>
              </m:oMath>
            </a14:m>
            <a:r>
              <a:t> transitions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If </a:t>
            </a:r>
            <a14:m>
              <m:oMath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recognised by a Weighted Automata,</a:t>
            </a:r>
          </a:p>
          <a:p>
            <a:pPr>
              <a:defRPr sz="4700"/>
            </a:pPr>
            <a:r>
              <a:t>then </a:t>
            </a:r>
            <a14:m>
              <m:oMath>
                <m:sSup>
                  <m:e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p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sSup>
                  <m:e>
                    <m:r>
                      <m:rPr>
                        <m:sty m:val="p"/>
                      </m:rP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e>
                  <m:sup>
                    <m:r>
                      <a:rPr xmlns:a="http://schemas.openxmlformats.org/drawingml/2006/main" sz="5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also recognised by Weighted Automata</a:t>
            </a:r>
          </a:p>
          <a:p>
            <a:pPr>
              <a:defRPr sz="4700"/>
            </a:pPr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p>
                    <m:e>
                      <m:r>
                        <m:rPr>
                          <m:sty m:val="p"/>
                        </m:rP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</m:e>
                    <m:sup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p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→</m:t>
                  </m:r>
                  <m:r>
                    <m:rPr>
                      <m:sty m:val="p"/>
                      <m:scr m:val="double-struck"/>
                    </m:rP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</m:oMath>
              </m:oMathPara>
            </a14:m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sSup>
                    <m:e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p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p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limLow>
                    <m:e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⨁</m:t>
                      </m:r>
                    </m:e>
                    <m:lim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lim>
                  </m:limLow>
                  <m:sSup>
                    <m:e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e>
                    <m:sup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sup>
                  </m:sSup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69" name="Other Fun Closure Propertie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Other Fun Closure Properties</a:t>
            </a:r>
          </a:p>
        </p:txBody>
      </p:sp>
      <p:sp>
        <p:nvSpPr>
          <p:cNvPr id="1270" name="Closure under Hadamard Product operation."/>
          <p:cNvSpPr txBox="1"/>
          <p:nvPr/>
        </p:nvSpPr>
        <p:spPr>
          <a:xfrm>
            <a:off x="6046171" y="4366435"/>
            <a:ext cx="12291658" cy="99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700"/>
            </a:pPr>
            <a:r>
              <a:t>Closure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Hadamard Product</a:t>
            </a:r>
            <a:r>
              <a:t> operation.</a:t>
            </a:r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⊙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⊗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73" name="Other Fun Closure Propertie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Other Fun Closure Properties</a:t>
            </a:r>
          </a:p>
        </p:txBody>
      </p:sp>
      <p:sp>
        <p:nvSpPr>
          <p:cNvPr id="1274" name="Closure under Hadamard Product operation.…"/>
          <p:cNvSpPr txBox="1"/>
          <p:nvPr/>
        </p:nvSpPr>
        <p:spPr>
          <a:xfrm>
            <a:off x="5910674" y="4287463"/>
            <a:ext cx="12562651" cy="101081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700"/>
            </a:pPr>
            <a:r>
              <a:t>Closure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Hadamard Product</a:t>
            </a:r>
            <a:r>
              <a:t> operation.</a:t>
            </a:r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⊙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⊗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4700"/>
            </a:pPr>
          </a:p>
          <a:p>
            <a:pPr>
              <a:defRPr sz="4700"/>
            </a:pPr>
            <a:r>
              <a:t>Closure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Scalar Multiplication</a:t>
            </a:r>
            <a:r>
              <a:t> operation</a:t>
            </a:r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α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α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⊗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77" name="Other Fun Closure Propertie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Other Fun Closure Properties</a:t>
            </a:r>
          </a:p>
        </p:txBody>
      </p:sp>
      <p:sp>
        <p:nvSpPr>
          <p:cNvPr id="1278" name="Closure under Hadamard Product operation.…"/>
          <p:cNvSpPr txBox="1"/>
          <p:nvPr/>
        </p:nvSpPr>
        <p:spPr>
          <a:xfrm>
            <a:off x="5910674" y="4208492"/>
            <a:ext cx="12562651" cy="10266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700"/>
            </a:pPr>
            <a:r>
              <a:t>Closure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Hadamard Product</a:t>
            </a:r>
            <a:r>
              <a:t> operation.</a:t>
            </a:r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⊙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⊗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5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4700"/>
            </a:pPr>
          </a:p>
          <a:p>
            <a:pPr>
              <a:defRPr sz="4700"/>
            </a:pPr>
            <a:r>
              <a:t>Closure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Scalar Multiplication</a:t>
            </a:r>
            <a:r>
              <a:t> operation</a:t>
            </a:r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α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α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⊗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4700"/>
            </a:pPr>
          </a:p>
          <a:p>
            <a:pPr>
              <a:defRPr sz="4700"/>
            </a:pPr>
            <a:r>
              <a:t>Closure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Left Quotient</a:t>
            </a:r>
            <a:r>
              <a:t> operation</a:t>
            </a:r>
          </a:p>
          <a:p>
            <a:pPr>
              <a:defRPr sz="4700"/>
            </a:pPr>
            <a14:m>
              <m:oMathPara>
                <m:oMathParaPr>
                  <m:jc m:val="center"/>
                </m:oMathParaPr>
                <m:oMath>
                  <m:sSup>
                    <m:e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u</m:t>
                      </m:r>
                    </m:e>
                    <m:sup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5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p>
                  </m:sSup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↦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u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81" name="Other Fun Non-Closure Propertie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Other Fun Non-Closure Properties</a:t>
            </a:r>
          </a:p>
        </p:txBody>
      </p:sp>
      <p:sp>
        <p:nvSpPr>
          <p:cNvPr id="1282" name="Not closed under Complementation operation."/>
          <p:cNvSpPr txBox="1"/>
          <p:nvPr/>
        </p:nvSpPr>
        <p:spPr>
          <a:xfrm>
            <a:off x="6079217" y="4840584"/>
            <a:ext cx="12877813" cy="4988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700"/>
            </a:pP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Not</a:t>
            </a:r>
            <a:r>
              <a:t> closed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Complementation</a:t>
            </a:r>
            <a:r>
              <a:t> operation.</a:t>
            </a: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Closure Proper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 Properties</a:t>
            </a:r>
          </a:p>
        </p:txBody>
      </p:sp>
      <p:sp>
        <p:nvSpPr>
          <p:cNvPr id="1285" name="Other Fun Non-Closure Propertie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Other Fun Non-Closure Properties</a:t>
            </a:r>
          </a:p>
        </p:txBody>
      </p:sp>
      <p:sp>
        <p:nvSpPr>
          <p:cNvPr id="1286" name="Not closed under Complementation operation.…"/>
          <p:cNvSpPr txBox="1"/>
          <p:nvPr/>
        </p:nvSpPr>
        <p:spPr>
          <a:xfrm>
            <a:off x="3216484" y="4840584"/>
            <a:ext cx="18603279" cy="4988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700"/>
            </a:pP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Not</a:t>
            </a:r>
            <a:r>
              <a:t> closed under </a:t>
            </a:r>
            <a:r>
              <a:rPr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rPr>
              <a:t>Complementation</a:t>
            </a:r>
            <a:r>
              <a:t> operation.</a:t>
            </a:r>
          </a:p>
          <a:p>
            <a:pPr>
              <a:defRPr sz="4700"/>
            </a:pPr>
          </a:p>
          <a:p>
            <a:pPr>
              <a:defRPr sz="4700"/>
            </a:pPr>
            <a:r>
              <a:t>What does complementation even mean in the context of functions?</a:t>
            </a:r>
          </a:p>
          <a:p>
            <a:pPr>
              <a:defRPr sz="4700"/>
            </a:pPr>
          </a:p>
          <a:p>
            <a:pPr>
              <a:defRPr sz="47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Decision Proble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Decision Problems</a:t>
            </a:r>
          </a:p>
        </p:txBody>
      </p:sp>
      <p:sp>
        <p:nvSpPr>
          <p:cNvPr id="1289" name="Given a positive-rational automata  , tell whether it has universal support."/>
          <p:cNvSpPr txBox="1"/>
          <p:nvPr/>
        </p:nvSpPr>
        <p:spPr>
          <a:xfrm>
            <a:off x="4586391" y="2831158"/>
            <a:ext cx="15211218" cy="11291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500"/>
            </a:pPr>
          </a:p>
          <a:p>
            <a:pPr>
              <a:defRPr sz="3500"/>
            </a:pPr>
            <a:r>
              <a:t>Given a positive-rational automata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, tell whether it has universal support.</a:t>
            </a:r>
          </a:p>
          <a:p>
            <a:pPr>
              <a:defRPr sz="35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≠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</m:oMath>
              </m:oMathPara>
            </a14:m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290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266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67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68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69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70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71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2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3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4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5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6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7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78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79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80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81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82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83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4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285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6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7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288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289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291" name="Equation"/>
          <p:cNvSpPr txBox="1"/>
          <p:nvPr/>
        </p:nvSpPr>
        <p:spPr>
          <a:xfrm>
            <a:off x="6952149" y="12267907"/>
            <a:ext cx="10479702" cy="10546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5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Decision Proble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Decision Problems</a:t>
            </a:r>
          </a:p>
        </p:txBody>
      </p:sp>
      <p:sp>
        <p:nvSpPr>
          <p:cNvPr id="1292" name="Given a positive-rational automata  , tell whether it has universal support.…"/>
          <p:cNvSpPr txBox="1"/>
          <p:nvPr/>
        </p:nvSpPr>
        <p:spPr>
          <a:xfrm>
            <a:off x="4586391" y="2528041"/>
            <a:ext cx="15211218" cy="11897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500"/>
            </a:pPr>
          </a:p>
          <a:p>
            <a:pPr>
              <a:defRPr sz="3500"/>
            </a:pPr>
            <a:r>
              <a:t>Given a positive-rational automata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, tell whether it has universal support.</a:t>
            </a:r>
          </a:p>
          <a:p>
            <a:pPr>
              <a:defRPr sz="35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≠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</m:oMath>
              </m:oMathPara>
            </a14:m>
          </a:p>
          <a:p>
            <a:pPr>
              <a:defRPr sz="3500"/>
            </a:pPr>
          </a:p>
          <a:p>
            <a:pPr>
              <a:defRPr sz="3500"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defRPr>
            </a:pPr>
            <a:r>
              <a:t>Not decidable.</a:t>
            </a: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Decision Proble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Decision Problems</a:t>
            </a:r>
          </a:p>
        </p:txBody>
      </p:sp>
      <p:sp>
        <p:nvSpPr>
          <p:cNvPr id="1295" name="Given a positive-rational automata  , tell whether it has universal support.…"/>
          <p:cNvSpPr txBox="1"/>
          <p:nvPr/>
        </p:nvSpPr>
        <p:spPr>
          <a:xfrm>
            <a:off x="2782581" y="2723512"/>
            <a:ext cx="18818838" cy="11506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500"/>
            </a:pPr>
          </a:p>
          <a:p>
            <a:pPr>
              <a:defRPr sz="3500"/>
            </a:pPr>
            <a:r>
              <a:t>Given a positive-rational automata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, tell whether it has universal support.</a:t>
            </a:r>
          </a:p>
          <a:p>
            <a:pPr>
              <a:defRPr sz="35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≠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</m:oMath>
              </m:oMathPara>
            </a14:m>
          </a:p>
          <a:p>
            <a:pPr>
              <a:defRPr sz="3500"/>
            </a:pPr>
          </a:p>
          <a:p>
            <a:pPr>
              <a:defRPr sz="3500"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defRPr>
            </a:pPr>
            <a:r>
              <a:t>Not decidable.</a:t>
            </a:r>
          </a:p>
          <a:p>
            <a:pPr>
              <a:defRPr sz="3500"/>
            </a:pPr>
          </a:p>
          <a:p>
            <a:pPr>
              <a:defRPr sz="3500"/>
            </a:pPr>
            <a:r>
              <a:t>Given two min-cost automata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nor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and</m:t>
                </m:r>
                <m:r>
                  <m:rPr>
                    <m:scr m:val="script"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, tell whether both of them define the same language.</a:t>
            </a:r>
          </a:p>
          <a:p>
            <a:pPr>
              <a:defRPr sz="35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Decision Proble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Decision Problems</a:t>
            </a:r>
          </a:p>
        </p:txBody>
      </p:sp>
      <p:sp>
        <p:nvSpPr>
          <p:cNvPr id="1298" name="Given a positive-rational automata  , tell whether it has universal support.…"/>
          <p:cNvSpPr txBox="1"/>
          <p:nvPr/>
        </p:nvSpPr>
        <p:spPr>
          <a:xfrm>
            <a:off x="2782581" y="2723512"/>
            <a:ext cx="18818838" cy="11506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500"/>
            </a:pPr>
          </a:p>
          <a:p>
            <a:pPr>
              <a:defRPr sz="3500"/>
            </a:pPr>
            <a:r>
              <a:t>Given a positive-rational automata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, tell whether it has universal support.</a:t>
            </a:r>
          </a:p>
          <a:p>
            <a:pPr>
              <a:defRPr sz="35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≠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</m:oMath>
              </m:oMathPara>
            </a14:m>
          </a:p>
          <a:p>
            <a:pPr>
              <a:defRPr sz="3500"/>
            </a:pPr>
          </a:p>
          <a:p>
            <a:pPr>
              <a:defRPr sz="3500"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defRPr>
            </a:pPr>
            <a:r>
              <a:t>Not decidable.</a:t>
            </a:r>
          </a:p>
          <a:p>
            <a:pPr>
              <a:defRPr sz="3500"/>
            </a:pPr>
          </a:p>
          <a:p>
            <a:pPr>
              <a:defRPr sz="3500"/>
            </a:pPr>
            <a:r>
              <a:t>Given two min-cost automata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nor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and</m:t>
                </m:r>
                <m:r>
                  <m:rPr>
                    <m:scr m:val="script"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, tell whether both of them define the same language.</a:t>
            </a:r>
          </a:p>
          <a:p>
            <a:pPr>
              <a:defRPr sz="35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3500"/>
            </a:pPr>
          </a:p>
          <a:p>
            <a:pPr>
              <a:defRPr sz="3500"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defRPr>
            </a:pPr>
            <a:r>
              <a:t>Not decidable.</a:t>
            </a: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  <a:p>
            <a:pPr>
              <a:defRPr sz="35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Decision Proble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Decision Problems</a:t>
            </a:r>
          </a:p>
        </p:txBody>
      </p:sp>
      <p:sp>
        <p:nvSpPr>
          <p:cNvPr id="1301" name="Given a positive-rational automata  , tell whether it has universal support.…"/>
          <p:cNvSpPr txBox="1"/>
          <p:nvPr/>
        </p:nvSpPr>
        <p:spPr>
          <a:xfrm>
            <a:off x="2782581" y="2615865"/>
            <a:ext cx="18818838" cy="11722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500"/>
            </a:pPr>
          </a:p>
          <a:p>
            <a:pPr>
              <a:defRPr sz="3500"/>
            </a:pPr>
            <a:r>
              <a:t>Given a positive-rational automata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, tell whether it has universal support.</a:t>
            </a:r>
          </a:p>
          <a:p>
            <a:pPr>
              <a:defRPr sz="35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≠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</m:oMath>
              </m:oMathPara>
            </a14:m>
          </a:p>
          <a:p>
            <a:pPr>
              <a:defRPr sz="3500"/>
            </a:pPr>
          </a:p>
          <a:p>
            <a:pPr>
              <a:defRPr sz="3500"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defRPr>
            </a:pPr>
            <a:r>
              <a:t>Not decidable.</a:t>
            </a:r>
          </a:p>
          <a:p>
            <a:pPr>
              <a:defRPr sz="3500"/>
            </a:pPr>
          </a:p>
          <a:p>
            <a:pPr>
              <a:defRPr sz="3500"/>
            </a:pPr>
            <a:r>
              <a:t>Given two min-cost automata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nor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and</m:t>
                </m:r>
                <m:r>
                  <m:rPr>
                    <m:scr m:val="script"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, tell whether both of them define the same language.</a:t>
            </a:r>
          </a:p>
          <a:p>
            <a:pPr>
              <a:defRPr sz="35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3500"/>
            </a:pPr>
          </a:p>
          <a:p>
            <a:pPr>
              <a:defRPr sz="3500"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defRPr>
            </a:pPr>
            <a:r>
              <a:t>Not decidable.</a:t>
            </a:r>
          </a:p>
          <a:p>
            <a:pPr>
              <a:defRPr sz="3500"/>
            </a:pPr>
          </a:p>
          <a:p>
            <a:pPr>
              <a:defRPr sz="3500"/>
            </a:pPr>
            <a:r>
              <a:t>Given two min-cost automata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nor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and</m:t>
                </m:r>
                <m:r>
                  <m:rPr>
                    <m:scr m:val="script"/>
                  </m:rPr>
                  <a:rPr xmlns:a="http://schemas.openxmlformats.org/drawingml/2006/main" sz="3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, tell whether one is contained within the other.</a:t>
            </a:r>
          </a:p>
          <a:p>
            <a:pPr>
              <a:defRPr sz="3500"/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≤</m:t>
                  </m:r>
                  <m:r>
                    <m:rPr>
                      <m:scr m:val="script"/>
                    </m:rP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</a:p>
          <a:p>
            <a:pPr>
              <a:defRPr sz="3500"/>
            </a:pPr>
          </a:p>
          <a:p>
            <a:pPr>
              <a:defRPr sz="3500"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defRPr>
            </a:pPr>
            <a:r>
              <a:t>Not decidable.</a:t>
            </a:r>
          </a:p>
          <a:p>
            <a:pPr>
              <a:defRPr sz="3500"/>
            </a:pPr>
          </a:p>
          <a:p>
            <a:pPr>
              <a:defRPr sz="35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Our Re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Our Research</a:t>
            </a:r>
          </a:p>
        </p:txBody>
      </p:sp>
      <p:sp>
        <p:nvSpPr>
          <p:cNvPr id="1304" name="Given an automaton  , when does it define a probability distribution?…"/>
          <p:cNvSpPr txBox="1"/>
          <p:nvPr/>
        </p:nvSpPr>
        <p:spPr>
          <a:xfrm>
            <a:off x="453161" y="3007728"/>
            <a:ext cx="23477678" cy="9005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/>
            </a:pPr>
            <a:r>
              <a:t>Given an automaton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4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, when does it define a probability distribution?</a:t>
            </a:r>
            <a:br/>
            <a:br/>
            <a14:m>
              <m:oMath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∀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m:rPr>
                    <m:scr m:val="script"/>
                  </m:rP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≥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</a:p>
          <a:p>
            <a:pPr>
              <a:defRPr sz="3600"/>
            </a:pPr>
            <a14:m>
              <m:oMathPara>
                <m:oMathParaPr>
                  <m:jc m:val="center"/>
                </m:oMathParaPr>
                <m:oMath>
                  <m:limLow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e>
                          <m:r>
                            <m:rPr>
                              <m:sty m:val="p"/>
                            </m:rP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*</m:t>
                          </m:r>
                        </m:sup>
                      </m:sSup>
                    </m:lim>
                  </m:limLow>
                  <m:r>
                    <m:rPr>
                      <m:scr m:val="script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</a:p>
          <a:p>
            <a:pPr>
              <a:defRPr sz="3600"/>
            </a:pPr>
          </a:p>
          <a:p>
            <a:pPr>
              <a:defRPr sz="3600">
                <a:solidFill>
                  <a:srgbClr val="FFFFFF"/>
                </a:solidFill>
              </a:defRPr>
            </a:pPr>
          </a:p>
          <a:p>
            <a:pPr>
              <a:defRPr sz="3600">
                <a:solidFill>
                  <a:srgbClr val="FFFFFF"/>
                </a:solidFill>
              </a:defRPr>
            </a:pPr>
            <a:r>
              <a:t>However, a probability distribution is a global property. Is there any way to tell more intuitively?</a:t>
            </a:r>
          </a:p>
          <a:p>
            <a:pPr>
              <a:defRPr sz="3600">
                <a:solidFill>
                  <a:srgbClr val="FFFFFF"/>
                </a:solidFill>
              </a:defRPr>
            </a:pPr>
          </a:p>
          <a:p>
            <a:pPr>
              <a:defRPr sz="3600">
                <a:solidFill>
                  <a:srgbClr val="FFFFFF"/>
                </a:solidFill>
              </a:defRPr>
            </a:pPr>
            <a:r>
              <a:t>Yes!</a:t>
            </a:r>
          </a:p>
          <a:p>
            <a:pPr>
              <a:defRPr sz="3600">
                <a:solidFill>
                  <a:srgbClr val="FFFFFF"/>
                </a:solidFill>
              </a:defRPr>
            </a:pPr>
          </a:p>
          <a:p>
            <a:pPr>
              <a:defRPr sz="3600">
                <a:solidFill>
                  <a:srgbClr val="FFFFFF"/>
                </a:solidFill>
              </a:defRPr>
            </a:pPr>
            <a:r>
              <a:t>We show that given such an automaton we can always transform it so that the sum of transition from each row is always equal to 1.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Our Re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Our Research</a:t>
            </a:r>
          </a:p>
        </p:txBody>
      </p:sp>
      <p:sp>
        <p:nvSpPr>
          <p:cNvPr id="1307" name="Given an automaton  , when does it define a probability distribution?…"/>
          <p:cNvSpPr txBox="1"/>
          <p:nvPr/>
        </p:nvSpPr>
        <p:spPr>
          <a:xfrm>
            <a:off x="453161" y="3007728"/>
            <a:ext cx="23477678" cy="9005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/>
            </a:pPr>
            <a:r>
              <a:t>Given an automaton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4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, when does it define a probability distribution?</a:t>
            </a:r>
            <a:br/>
            <a:br/>
            <a14:m>
              <m:oMath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∀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m:rPr>
                    <m:scr m:val="script"/>
                  </m:rP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≥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</a:p>
          <a:p>
            <a:pPr>
              <a:defRPr sz="3600"/>
            </a:pPr>
            <a14:m>
              <m:oMathPara>
                <m:oMathParaPr>
                  <m:jc m:val="center"/>
                </m:oMathParaPr>
                <m:oMath>
                  <m:limLow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e>
                          <m:r>
                            <m:rPr>
                              <m:sty m:val="p"/>
                            </m:rP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*</m:t>
                          </m:r>
                        </m:sup>
                      </m:sSup>
                    </m:lim>
                  </m:limLow>
                  <m:r>
                    <m:rPr>
                      <m:scr m:val="script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</a:p>
          <a:p>
            <a:pPr>
              <a:defRPr sz="3600"/>
            </a:pPr>
          </a:p>
          <a:p>
            <a:pPr>
              <a:defRPr sz="3600"/>
            </a:pPr>
          </a:p>
          <a:p>
            <a:pPr>
              <a:defRPr sz="3600"/>
            </a:pPr>
            <a:r>
              <a:t>However, a probability distribution is a global property. Is there any way to tell more intuitively?</a:t>
            </a:r>
          </a:p>
          <a:p>
            <a:pPr>
              <a:defRPr sz="3600"/>
            </a:pPr>
          </a:p>
          <a:p>
            <a:pPr>
              <a:defRPr sz="3600">
                <a:solidFill>
                  <a:srgbClr val="FFFFFF"/>
                </a:solidFill>
              </a:defRPr>
            </a:pPr>
            <a:r>
              <a:t>Yes!</a:t>
            </a:r>
          </a:p>
          <a:p>
            <a:pPr>
              <a:defRPr sz="3600">
                <a:solidFill>
                  <a:srgbClr val="FFFFFF"/>
                </a:solidFill>
              </a:defRPr>
            </a:pPr>
          </a:p>
          <a:p>
            <a:pPr>
              <a:defRPr sz="3600">
                <a:solidFill>
                  <a:srgbClr val="FFFFFF"/>
                </a:solidFill>
              </a:defRPr>
            </a:pPr>
            <a:r>
              <a:t>We show that given such an automaton we can always transform it so that the sum of transition from each row is always equal to 1.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Our Re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Our Research</a:t>
            </a:r>
          </a:p>
        </p:txBody>
      </p:sp>
      <p:sp>
        <p:nvSpPr>
          <p:cNvPr id="1310" name="Given an automaton  , when does it define a probability distribution?…"/>
          <p:cNvSpPr txBox="1"/>
          <p:nvPr/>
        </p:nvSpPr>
        <p:spPr>
          <a:xfrm>
            <a:off x="453161" y="3007728"/>
            <a:ext cx="23477678" cy="9005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/>
            </a:pPr>
            <a:r>
              <a:t>Given an automaton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4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, when does it define a probability distribution?</a:t>
            </a:r>
            <a:br/>
            <a:br/>
            <a14:m>
              <m:oMath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∀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m:rPr>
                    <m:scr m:val="script"/>
                  </m:rP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≥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</a:p>
          <a:p>
            <a:pPr>
              <a:defRPr sz="3600"/>
            </a:pPr>
            <a14:m>
              <m:oMathPara>
                <m:oMathParaPr>
                  <m:jc m:val="center"/>
                </m:oMathParaPr>
                <m:oMath>
                  <m:limLow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e>
                          <m:r>
                            <m:rPr>
                              <m:sty m:val="p"/>
                            </m:rP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*</m:t>
                          </m:r>
                        </m:sup>
                      </m:sSup>
                    </m:lim>
                  </m:limLow>
                  <m:r>
                    <m:rPr>
                      <m:scr m:val="script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</a:p>
          <a:p>
            <a:pPr>
              <a:defRPr sz="3600"/>
            </a:pPr>
          </a:p>
          <a:p>
            <a:pPr>
              <a:defRPr sz="3600"/>
            </a:pPr>
          </a:p>
          <a:p>
            <a:pPr>
              <a:defRPr sz="3600"/>
            </a:pPr>
            <a:r>
              <a:t>However, a probability distribution is a global property. Is there any way to tell more intuitively?</a:t>
            </a:r>
          </a:p>
          <a:p>
            <a:pPr>
              <a:defRPr sz="3600"/>
            </a:pPr>
          </a:p>
          <a:p>
            <a:pPr>
              <a:defRPr sz="3600"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defRPr>
            </a:pPr>
            <a:r>
              <a:t>Yes!</a:t>
            </a:r>
          </a:p>
          <a:p>
            <a:pPr>
              <a:defRPr sz="3600">
                <a:solidFill>
                  <a:srgbClr val="FFFFFF"/>
                </a:solidFill>
              </a:defRPr>
            </a:pPr>
          </a:p>
          <a:p>
            <a:pPr>
              <a:defRPr sz="3600">
                <a:solidFill>
                  <a:srgbClr val="FFFFFF"/>
                </a:solidFill>
              </a:defRPr>
            </a:pPr>
            <a:r>
              <a:t>We show that given such an automaton we can always transform it so that the sum of transition from each row is always equal to 1.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Our Re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Our Research</a:t>
            </a:r>
          </a:p>
        </p:txBody>
      </p:sp>
      <p:sp>
        <p:nvSpPr>
          <p:cNvPr id="1313" name="Given an automaton  , when does it define a probability distribution?…"/>
          <p:cNvSpPr txBox="1"/>
          <p:nvPr/>
        </p:nvSpPr>
        <p:spPr>
          <a:xfrm>
            <a:off x="349605" y="3007728"/>
            <a:ext cx="23684789" cy="9005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600"/>
            </a:pPr>
            <a:r>
              <a:t>Given an automaton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4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, when does it define a probability distribution?</a:t>
            </a:r>
            <a:br/>
            <a:br/>
            <a14:m>
              <m:oMath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∀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m:rPr>
                    <m:scr m:val="script"/>
                  </m:rP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≥</m:t>
                </m:r>
                <m:r>
                  <a:rPr xmlns:a="http://schemas.openxmlformats.org/drawingml/2006/main" sz="4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</a:p>
          <a:p>
            <a:pPr>
              <a:defRPr sz="3600"/>
            </a:pPr>
            <a14:m>
              <m:oMathPara>
                <m:oMathParaPr>
                  <m:jc m:val="center"/>
                </m:oMathParaPr>
                <m:oMath>
                  <m:limLow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e>
                          <m:r>
                            <m:rPr>
                              <m:sty m:val="p"/>
                            </m:rP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*</m:t>
                          </m:r>
                        </m:sup>
                      </m:sSup>
                    </m:lim>
                  </m:limLow>
                  <m:r>
                    <m:rPr>
                      <m:scr m:val="script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</m:oMath>
              </m:oMathPara>
            </a14:m>
          </a:p>
          <a:p>
            <a:pPr>
              <a:defRPr sz="3600"/>
            </a:pPr>
          </a:p>
          <a:p>
            <a:pPr>
              <a:defRPr sz="3600"/>
            </a:pPr>
          </a:p>
          <a:p>
            <a:pPr>
              <a:defRPr sz="3600"/>
            </a:pPr>
            <a:r>
              <a:t>However, a probability distribution is a global property. Is there any way to tell more intuitively?</a:t>
            </a:r>
          </a:p>
          <a:p>
            <a:pPr>
              <a:defRPr sz="3600"/>
            </a:pPr>
          </a:p>
          <a:p>
            <a:pPr>
              <a:defRPr sz="3600"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defRPr>
            </a:pPr>
            <a:r>
              <a:t>Yes!</a:t>
            </a:r>
          </a:p>
          <a:p>
            <a:pPr>
              <a:defRPr sz="3600">
                <a:solidFill>
                  <a:schemeClr val="accent5">
                    <a:hueOff val="-65973"/>
                    <a:satOff val="18050"/>
                    <a:lumOff val="-15912"/>
                  </a:schemeClr>
                </a:solidFill>
              </a:defRPr>
            </a:pPr>
          </a:p>
          <a:p>
            <a:pPr>
              <a:defRPr sz="3600"/>
            </a:pPr>
            <a:r>
              <a:t>We show that given such an automaton we can always transform it so that the sum of transition from each state is always equal to 1.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Our Re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Our Research</a:t>
            </a:r>
          </a:p>
        </p:txBody>
      </p:sp>
      <p:pic>
        <p:nvPicPr>
          <p:cNvPr id="131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36545" y="4996197"/>
            <a:ext cx="8551379" cy="60468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282655" y="4518594"/>
            <a:ext cx="9684268" cy="6622330"/>
          </a:xfrm>
          <a:prstGeom prst="rect">
            <a:avLst/>
          </a:prstGeom>
          <a:ln w="12700">
            <a:miter lim="400000"/>
          </a:ln>
        </p:spPr>
      </p:pic>
      <p:sp>
        <p:nvSpPr>
          <p:cNvPr id="1318" name="Arrow"/>
          <p:cNvSpPr/>
          <p:nvPr/>
        </p:nvSpPr>
        <p:spPr>
          <a:xfrm>
            <a:off x="11557000" y="7384639"/>
            <a:ext cx="1270000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Our Re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Our Research</a:t>
            </a:r>
          </a:p>
        </p:txBody>
      </p:sp>
      <p:pic>
        <p:nvPicPr>
          <p:cNvPr id="132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12568" y="2853188"/>
            <a:ext cx="12958864" cy="28926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318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294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95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96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97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98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299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0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1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2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3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4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5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06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07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08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09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10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11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2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13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4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5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316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317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319" name="Equation"/>
          <p:cNvSpPr txBox="1"/>
          <p:nvPr/>
        </p:nvSpPr>
        <p:spPr>
          <a:xfrm>
            <a:off x="5146984" y="12267907"/>
            <a:ext cx="13656801" cy="10546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5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30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Our Re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Our Research</a:t>
            </a:r>
          </a:p>
        </p:txBody>
      </p:sp>
      <p:pic>
        <p:nvPicPr>
          <p:cNvPr id="132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12568" y="2853188"/>
            <a:ext cx="12958864" cy="2892604"/>
          </a:xfrm>
          <a:prstGeom prst="rect">
            <a:avLst/>
          </a:prstGeom>
          <a:ln w="12700">
            <a:miter lim="400000"/>
          </a:ln>
        </p:spPr>
      </p:pic>
      <p:sp>
        <p:nvSpPr>
          <p:cNvPr id="1325" name="Equation"/>
          <p:cNvSpPr txBox="1"/>
          <p:nvPr/>
        </p:nvSpPr>
        <p:spPr>
          <a:xfrm>
            <a:off x="6754504" y="6097080"/>
            <a:ext cx="10368516" cy="198768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f>
                              <m:fPr>
                                <m:ctrlPr>
                                  <a:rPr xmlns:a="http://schemas.openxmlformats.org/drawingml/2006/main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mr>
                        <m:mr>
                          <m:e>
                            <m:f>
                              <m:fPr>
                                <m:ctrlPr>
                                  <a:rPr xmlns:a="http://schemas.openxmlformats.org/drawingml/2006/main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xmlns:a="http://schemas.openxmlformats.org/drawingml/2006/main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mr>
                      </m:m>
                    </m:e>
                  </m:d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λ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eqArr>
                        <m:eqArrPr>
                          <m:ctrlP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eqArr>
                    </m:e>
                  </m:d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sSup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sup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p>
                  </m:sSup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λ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eqArr>
                        <m:eqArrPr>
                          <m:ctrlPr>
                            <a:rPr xmlns:a="http://schemas.openxmlformats.org/drawingml/2006/main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f>
                            <m:fPr>
                              <m:ctrlPr>
                                <a:rPr xmlns:a="http://schemas.openxmlformats.org/drawingml/2006/main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num>
                            <m:den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  <m:e>
                          <m:f>
                            <m:fPr>
                              <m:ctrlPr>
                                <a:rPr xmlns:a="http://schemas.openxmlformats.org/drawingml/2006/main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num>
                            <m:den>
                              <m:argPr>
                                <m:scrLvl m:val="0"/>
                              </m:argPr>
                              <m:r>
                                <a:rPr xmlns:a="http://schemas.openxmlformats.org/drawingml/2006/main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eqArr>
                    </m:e>
                  </m:d>
                </m:oMath>
              </m:oMathPara>
            </a14:m>
            <a:endParaRPr sz="4000"/>
          </a:p>
        </p:txBody>
      </p:sp>
      <p:sp>
        <p:nvSpPr>
          <p:cNvPr id="1326" name="Equation"/>
          <p:cNvSpPr txBox="1"/>
          <p:nvPr/>
        </p:nvSpPr>
        <p:spPr>
          <a:xfrm>
            <a:off x="1106738" y="9246978"/>
            <a:ext cx="22170523" cy="193799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D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m:rPr>
                      <m:nor/>
                    </m:rP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diag</m:t>
                  </m:r>
                  <m:d>
                    <m:dPr>
                      <m:ctrlP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f>
                        <m:fPr>
                          <m:ctrlP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bar"/>
                        </m:fPr>
                        <m:num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bar"/>
                        </m:fPr>
                        <m:num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e>
                  </m:d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  <m:e>
                            <m:r>
                              <a:rPr xmlns:a="http://schemas.openxmlformats.org/drawingml/2006/main" sz="3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3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mr>
                      </m:m>
                    </m:e>
                  </m:d>
                  <m:sSup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</m:e>
                    <m:sup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p>
                  </m:sSup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den>
                            </m:f>
                          </m:e>
                          <m:e>
                            <m:r>
                              <a:rPr xmlns:a="http://schemas.openxmlformats.org/drawingml/2006/main" sz="3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3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</m:e>
                        </m:mr>
                      </m:m>
                    </m:e>
                  </m:d>
                  <m:sSup>
                    <m:e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</m:e>
                    <m:sup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p>
                  </m:sSup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D</m:t>
                  </m:r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den>
                            </m:f>
                          </m:e>
                          <m:e>
                            <m:r>
                              <a:rPr xmlns:a="http://schemas.openxmlformats.org/drawingml/2006/main" sz="3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3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</m:e>
                        </m:mr>
                      </m:m>
                    </m:e>
                  </m:d>
                  <m:d>
                    <m:dPr>
                      <m:ctrlP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3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mr>
                        <m:mr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mr>
                      </m:m>
                    </m:e>
                  </m:d>
                  <m:d>
                    <m:dPr>
                      <m:ctrlP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  <m:e>
                            <m:r>
                              <a:rPr xmlns:a="http://schemas.openxmlformats.org/drawingml/2006/main" sz="3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3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mr>
                      </m:m>
                    </m:e>
                  </m:d>
                  <m:r>
                    <a:rPr xmlns:a="http://schemas.openxmlformats.org/drawingml/2006/main" sz="39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39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39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3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39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mr>
                        <m:mr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39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mr>
                      </m:m>
                    </m:e>
                  </m:d>
                </m:oMath>
              </m:oMathPara>
            </a14:m>
            <a:endParaRPr sz="39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Our Re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Our Research</a:t>
            </a:r>
          </a:p>
        </p:txBody>
      </p:sp>
      <p:pic>
        <p:nvPicPr>
          <p:cNvPr id="132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12568" y="2853188"/>
            <a:ext cx="12958864" cy="28926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26759" y="6076950"/>
            <a:ext cx="12530482" cy="2827981"/>
          </a:xfrm>
          <a:prstGeom prst="rect">
            <a:avLst/>
          </a:prstGeom>
          <a:ln w="12700">
            <a:miter lim="400000"/>
          </a:ln>
        </p:spPr>
      </p:pic>
      <p:sp>
        <p:nvSpPr>
          <p:cNvPr id="1331" name="Arrow 11"/>
          <p:cNvSpPr/>
          <p:nvPr/>
        </p:nvSpPr>
        <p:spPr>
          <a:xfrm rot="5400000">
            <a:off x="11798277" y="5467211"/>
            <a:ext cx="787446" cy="592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Our Re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Our Research</a:t>
            </a:r>
          </a:p>
        </p:txBody>
      </p:sp>
      <p:pic>
        <p:nvPicPr>
          <p:cNvPr id="133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12568" y="2853188"/>
            <a:ext cx="12958864" cy="28926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26759" y="6076950"/>
            <a:ext cx="12530482" cy="2827981"/>
          </a:xfrm>
          <a:prstGeom prst="rect">
            <a:avLst/>
          </a:prstGeom>
          <a:ln w="12700">
            <a:miter lim="400000"/>
          </a:ln>
        </p:spPr>
      </p:pic>
      <p:sp>
        <p:nvSpPr>
          <p:cNvPr id="1336" name="Equation"/>
          <p:cNvSpPr txBox="1"/>
          <p:nvPr/>
        </p:nvSpPr>
        <p:spPr>
          <a:xfrm>
            <a:off x="8193468" y="10514654"/>
            <a:ext cx="7997064" cy="173280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5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num>
                    <m:den>
                      <m:r>
                        <a:rPr xmlns:a="http://schemas.openxmlformats.org/drawingml/2006/main" sz="5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28</m:t>
                      </m:r>
                    </m:den>
                  </m:f>
                  <m:r>
                    <a:rPr xmlns:a="http://schemas.openxmlformats.org/drawingml/2006/main" sz="5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5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f>
                    <m:fPr>
                      <m:ctrlPr>
                        <a:rPr xmlns:a="http://schemas.openxmlformats.org/drawingml/2006/main" sz="5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num>
                    <m:den>
                      <m:r>
                        <a:rPr xmlns:a="http://schemas.openxmlformats.org/drawingml/2006/main" sz="5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19</m:t>
                      </m:r>
                    </m:den>
                  </m:f>
                  <m:r>
                    <a:rPr xmlns:a="http://schemas.openxmlformats.org/drawingml/2006/main" sz="5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5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f>
                    <m:fPr>
                      <m:ctrlPr>
                        <a:rPr xmlns:a="http://schemas.openxmlformats.org/drawingml/2006/main" sz="5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num>
                    <m:den>
                      <m:r>
                        <a:rPr xmlns:a="http://schemas.openxmlformats.org/drawingml/2006/main" sz="5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19</m:t>
                      </m:r>
                    </m:den>
                  </m:f>
                  <m:r>
                    <a:rPr xmlns:a="http://schemas.openxmlformats.org/drawingml/2006/main" sz="5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sSubSup>
                    <m:e>
                      <m:r>
                        <a:rPr xmlns:a="http://schemas.openxmlformats.org/drawingml/2006/main" sz="5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sub>
                      <m:f>
                        <m:fPr>
                          <m:ctrlPr>
                            <a:rPr xmlns:a="http://schemas.openxmlformats.org/drawingml/2006/main" sz="5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bar"/>
                        </m:fPr>
                        <m:num>
                          <m:r>
                            <a:rPr xmlns:a="http://schemas.openxmlformats.org/drawingml/2006/main" sz="5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xmlns:a="http://schemas.openxmlformats.org/drawingml/2006/main" sz="5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sub>
                    <m:sup>
                      <m:r>
                        <a:rPr xmlns:a="http://schemas.openxmlformats.org/drawingml/2006/main" sz="5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bSup>
                  <m:r>
                    <a:rPr xmlns:a="http://schemas.openxmlformats.org/drawingml/2006/main" sz="5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5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</m:oMath>
              </m:oMathPara>
            </a14:m>
            <a:endParaRPr sz="5500"/>
          </a:p>
        </p:txBody>
      </p:sp>
      <p:sp>
        <p:nvSpPr>
          <p:cNvPr id="1337" name="Arrow 11"/>
          <p:cNvSpPr/>
          <p:nvPr/>
        </p:nvSpPr>
        <p:spPr>
          <a:xfrm rot="5400000">
            <a:off x="11798277" y="5467211"/>
            <a:ext cx="787446" cy="592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  <p:sp>
        <p:nvSpPr>
          <p:cNvPr id="1338" name="Arrow 11"/>
          <p:cNvSpPr/>
          <p:nvPr/>
        </p:nvSpPr>
        <p:spPr>
          <a:xfrm rot="5400000">
            <a:off x="11798277" y="9122683"/>
            <a:ext cx="787446" cy="592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Our Re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Our Research</a:t>
            </a:r>
          </a:p>
        </p:txBody>
      </p:sp>
      <p:sp>
        <p:nvSpPr>
          <p:cNvPr id="1341" name="Any weighted automaton decomposes as…"/>
          <p:cNvSpPr txBox="1"/>
          <p:nvPr/>
        </p:nvSpPr>
        <p:spPr>
          <a:xfrm>
            <a:off x="4454667" y="5380334"/>
            <a:ext cx="15474666" cy="2955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lnSpc>
                <a:spcPct val="100000"/>
              </a:lnSpc>
              <a:defRPr sz="47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Any weighted automaton decomposes as </a:t>
            </a:r>
            <a14:m>
              <m:oMath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p>
                  <m:e>
                    <m:r>
                      <a:rPr xmlns:a="http://schemas.openxmlformats.org/drawingml/2006/main" sz="4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ζ</m:t>
                    </m:r>
                  </m:e>
                  <m:sup>
                    <m:r>
                      <a:rPr xmlns:a="http://schemas.openxmlformats.org/drawingml/2006/main" sz="4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xmlns:a="http://schemas.openxmlformats.org/drawingml/2006/main" sz="4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  <m:r>
                      <a:rPr xmlns:a="http://schemas.openxmlformats.org/drawingml/2006/main" sz="4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|</m:t>
                    </m:r>
                  </m:sup>
                </m:sSup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⋅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⋅</m:t>
                </m:r>
                <m:r>
                  <m:rPr>
                    <m:scr m:val="script"/>
                  </m:rP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marL="774699" indent="-317499" algn="l" defTabSz="457200">
              <a:lnSpc>
                <a:spcPct val="100000"/>
              </a:lnSpc>
              <a:buClr>
                <a:srgbClr val="000000"/>
              </a:buClr>
              <a:buSzPct val="100000"/>
              <a:buFont typeface="Times Roman"/>
              <a:buChar char="•"/>
              <a:defRPr sz="47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ζ = exponential growth rate </a:t>
            </a:r>
          </a:p>
          <a:p>
            <a:pPr marL="774699" indent="-317499" algn="l" defTabSz="457200">
              <a:lnSpc>
                <a:spcPct val="100000"/>
              </a:lnSpc>
              <a:buClr>
                <a:srgbClr val="000000"/>
              </a:buClr>
              <a:buSzPct val="100000"/>
              <a:buFont typeface="Times Roman"/>
              <a:buChar char="•"/>
              <a:defRPr sz="47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Z = scaling constant</a:t>
            </a:r>
          </a:p>
          <a:p>
            <a:pPr marL="774699" indent="-317499" algn="l" defTabSz="457200">
              <a:lnSpc>
                <a:spcPct val="100000"/>
              </a:lnSpc>
              <a:buClr>
                <a:srgbClr val="000000"/>
              </a:buClr>
              <a:buSzPct val="100000"/>
              <a:buFont typeface="Times Roman"/>
              <a:buChar char="•"/>
              <a:defRPr sz="47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⟦R⟧ = stochastic regular expression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Matrix Multiplication Algorith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Matrix Multiplication Algorithms</a:t>
            </a:r>
          </a:p>
        </p:txBody>
      </p:sp>
      <p:grpSp>
        <p:nvGrpSpPr>
          <p:cNvPr id="1368" name="Group"/>
          <p:cNvGrpSpPr/>
          <p:nvPr/>
        </p:nvGrpSpPr>
        <p:grpSpPr>
          <a:xfrm>
            <a:off x="1782144" y="4369987"/>
            <a:ext cx="10758791" cy="5532129"/>
            <a:chOff x="0" y="0"/>
            <a:chExt cx="10758790" cy="5532128"/>
          </a:xfrm>
        </p:grpSpPr>
        <p:sp>
          <p:nvSpPr>
            <p:cNvPr id="1344" name="Circle"/>
            <p:cNvSpPr/>
            <p:nvPr/>
          </p:nvSpPr>
          <p:spPr>
            <a:xfrm>
              <a:off x="1325645" y="2396048"/>
              <a:ext cx="991409" cy="991409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345" name="Circle"/>
            <p:cNvSpPr/>
            <p:nvPr/>
          </p:nvSpPr>
          <p:spPr>
            <a:xfrm>
              <a:off x="3358384" y="700819"/>
              <a:ext cx="991409" cy="991409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346" name="Circle"/>
            <p:cNvSpPr/>
            <p:nvPr/>
          </p:nvSpPr>
          <p:spPr>
            <a:xfrm>
              <a:off x="4927929" y="3381762"/>
              <a:ext cx="991409" cy="991409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347" name="Circle"/>
            <p:cNvSpPr/>
            <p:nvPr/>
          </p:nvSpPr>
          <p:spPr>
            <a:xfrm>
              <a:off x="6497474" y="700819"/>
              <a:ext cx="991409" cy="991409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348" name="Circle"/>
            <p:cNvSpPr/>
            <p:nvPr/>
          </p:nvSpPr>
          <p:spPr>
            <a:xfrm>
              <a:off x="8530213" y="2396048"/>
              <a:ext cx="991409" cy="991409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349" name="Line"/>
            <p:cNvSpPr/>
            <p:nvPr/>
          </p:nvSpPr>
          <p:spPr>
            <a:xfrm rot="19467418">
              <a:off x="1839059" y="1750560"/>
              <a:ext cx="1716462" cy="256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50" name="Line"/>
            <p:cNvSpPr/>
            <p:nvPr/>
          </p:nvSpPr>
          <p:spPr>
            <a:xfrm rot="19467418">
              <a:off x="4520582" y="446213"/>
              <a:ext cx="1764506" cy="1263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51" name="Line"/>
            <p:cNvSpPr/>
            <p:nvPr/>
          </p:nvSpPr>
          <p:spPr>
            <a:xfrm rot="19467418">
              <a:off x="2537083" y="2533391"/>
              <a:ext cx="1915512" cy="2256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52" name="Line"/>
            <p:cNvSpPr/>
            <p:nvPr/>
          </p:nvSpPr>
          <p:spPr>
            <a:xfrm rot="19467418">
              <a:off x="4989163" y="434411"/>
              <a:ext cx="2712489" cy="3799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53" name="Line"/>
            <p:cNvSpPr/>
            <p:nvPr/>
          </p:nvSpPr>
          <p:spPr>
            <a:xfrm rot="19467418">
              <a:off x="5906116" y="3088933"/>
              <a:ext cx="2876502" cy="1200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54" name="Line"/>
            <p:cNvSpPr/>
            <p:nvPr/>
          </p:nvSpPr>
          <p:spPr>
            <a:xfrm rot="19467418">
              <a:off x="7878394" y="951220"/>
              <a:ext cx="600960" cy="17938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55" name="Equation"/>
            <p:cNvSpPr txBox="1"/>
            <p:nvPr/>
          </p:nvSpPr>
          <p:spPr>
            <a:xfrm>
              <a:off x="1751611" y="1673999"/>
              <a:ext cx="656804" cy="332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3800"/>
            </a:p>
          </p:txBody>
        </p:sp>
        <p:sp>
          <p:nvSpPr>
            <p:cNvPr id="1356" name="Equation"/>
            <p:cNvSpPr txBox="1"/>
            <p:nvPr/>
          </p:nvSpPr>
          <p:spPr>
            <a:xfrm>
              <a:off x="2922167" y="4013385"/>
              <a:ext cx="656805" cy="332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3800"/>
            </a:p>
          </p:txBody>
        </p:sp>
        <p:sp>
          <p:nvSpPr>
            <p:cNvPr id="1357" name="Equation"/>
            <p:cNvSpPr txBox="1"/>
            <p:nvPr/>
          </p:nvSpPr>
          <p:spPr>
            <a:xfrm>
              <a:off x="5104229" y="426640"/>
              <a:ext cx="646739" cy="336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3800"/>
            </a:p>
          </p:txBody>
        </p:sp>
        <p:sp>
          <p:nvSpPr>
            <p:cNvPr id="1358" name="Equation"/>
            <p:cNvSpPr txBox="1"/>
            <p:nvPr/>
          </p:nvSpPr>
          <p:spPr>
            <a:xfrm>
              <a:off x="6025566" y="2404582"/>
              <a:ext cx="636053" cy="332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3800"/>
            </a:p>
          </p:txBody>
        </p:sp>
        <p:sp>
          <p:nvSpPr>
            <p:cNvPr id="1359" name="Equation"/>
            <p:cNvSpPr txBox="1"/>
            <p:nvPr/>
          </p:nvSpPr>
          <p:spPr>
            <a:xfrm>
              <a:off x="6949406" y="4012432"/>
              <a:ext cx="639431" cy="3387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3800"/>
            </a:p>
          </p:txBody>
        </p:sp>
        <p:sp>
          <p:nvSpPr>
            <p:cNvPr id="1360" name="Equation"/>
            <p:cNvSpPr txBox="1"/>
            <p:nvPr/>
          </p:nvSpPr>
          <p:spPr>
            <a:xfrm>
              <a:off x="8498778" y="1293179"/>
              <a:ext cx="618196" cy="332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3800"/>
            </a:p>
          </p:txBody>
        </p:sp>
        <p:sp>
          <p:nvSpPr>
            <p:cNvPr id="1361" name="Line"/>
            <p:cNvSpPr/>
            <p:nvPr/>
          </p:nvSpPr>
          <p:spPr>
            <a:xfrm rot="19467418">
              <a:off x="5034189" y="4291068"/>
              <a:ext cx="732638" cy="7389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62" name="Equation"/>
            <p:cNvSpPr txBox="1"/>
            <p:nvPr/>
          </p:nvSpPr>
          <p:spPr>
            <a:xfrm>
              <a:off x="2934084" y="4512866"/>
              <a:ext cx="625987" cy="3363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3800"/>
            </a:p>
          </p:txBody>
        </p:sp>
        <p:sp>
          <p:nvSpPr>
            <p:cNvPr id="1363" name="Line"/>
            <p:cNvSpPr/>
            <p:nvPr/>
          </p:nvSpPr>
          <p:spPr>
            <a:xfrm>
              <a:off x="0" y="2876361"/>
              <a:ext cx="1265683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64" name="Line"/>
            <p:cNvSpPr/>
            <p:nvPr/>
          </p:nvSpPr>
          <p:spPr>
            <a:xfrm>
              <a:off x="9493107" y="2891752"/>
              <a:ext cx="1265684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65" name="Equation"/>
            <p:cNvSpPr txBox="1"/>
            <p:nvPr/>
          </p:nvSpPr>
          <p:spPr>
            <a:xfrm>
              <a:off x="565390" y="2407919"/>
              <a:ext cx="136577" cy="3262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3800"/>
            </a:p>
          </p:txBody>
        </p:sp>
        <p:sp>
          <p:nvSpPr>
            <p:cNvPr id="1366" name="Equation"/>
            <p:cNvSpPr txBox="1"/>
            <p:nvPr/>
          </p:nvSpPr>
          <p:spPr>
            <a:xfrm>
              <a:off x="10019885" y="2407919"/>
              <a:ext cx="214758" cy="3262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3800"/>
            </a:p>
          </p:txBody>
        </p:sp>
        <p:sp>
          <p:nvSpPr>
            <p:cNvPr id="1367" name="Equation"/>
            <p:cNvSpPr txBox="1"/>
            <p:nvPr/>
          </p:nvSpPr>
          <p:spPr>
            <a:xfrm>
              <a:off x="4934053" y="5193343"/>
              <a:ext cx="991315" cy="3387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3800"/>
            </a:p>
          </p:txBody>
        </p:sp>
      </p:grpSp>
      <p:sp>
        <p:nvSpPr>
          <p:cNvPr id="1369" name="Equation"/>
          <p:cNvSpPr txBox="1"/>
          <p:nvPr/>
        </p:nvSpPr>
        <p:spPr>
          <a:xfrm>
            <a:off x="13475771" y="7979881"/>
            <a:ext cx="9394140" cy="361858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μ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5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λ</m:t>
                  </m:r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eqArr>
                        <m:eqArrPr>
                          <m:ctrlP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xmlns:a="http://schemas.openxmlformats.org/drawingml/2006/main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eqArr>
                    </m:e>
                  </m:d>
                  <m:r>
                    <a:rPr xmlns:a="http://schemas.openxmlformats.org/drawingml/2006/main" sz="4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.</m:t>
                  </m:r>
                </m:oMath>
              </m:oMathPara>
            </a14:m>
            <a:endParaRPr sz="4800"/>
          </a:p>
        </p:txBody>
      </p:sp>
      <p:sp>
        <p:nvSpPr>
          <p:cNvPr id="1370" name="Equation"/>
          <p:cNvSpPr txBox="1"/>
          <p:nvPr/>
        </p:nvSpPr>
        <p:spPr>
          <a:xfrm>
            <a:off x="12397420" y="3575107"/>
            <a:ext cx="5784647" cy="333156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sub>
                  </m:sSub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5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.</m:t>
                  </m:r>
                </m:oMath>
              </m:oMathPara>
            </a14:m>
            <a:endParaRPr sz="4400"/>
          </a:p>
        </p:txBody>
      </p:sp>
      <p:sp>
        <p:nvSpPr>
          <p:cNvPr id="1371" name="Equation"/>
          <p:cNvSpPr txBox="1"/>
          <p:nvPr/>
        </p:nvSpPr>
        <p:spPr>
          <a:xfrm>
            <a:off x="18398906" y="3575107"/>
            <a:ext cx="6203351" cy="333156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sub>
                  </m:sSub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5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0.5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.</m:t>
                  </m:r>
                </m:oMath>
              </m:oMathPara>
            </a14:m>
            <a:endParaRPr sz="44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Matrix Multiplication Algorith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Matrix Multiplication Algorithms</a:t>
            </a:r>
          </a:p>
        </p:txBody>
      </p:sp>
      <p:grpSp>
        <p:nvGrpSpPr>
          <p:cNvPr id="1398" name="Group"/>
          <p:cNvGrpSpPr/>
          <p:nvPr/>
        </p:nvGrpSpPr>
        <p:grpSpPr>
          <a:xfrm>
            <a:off x="1782144" y="4369987"/>
            <a:ext cx="12249759" cy="6296407"/>
            <a:chOff x="0" y="0"/>
            <a:chExt cx="12249758" cy="6296405"/>
          </a:xfrm>
        </p:grpSpPr>
        <p:sp>
          <p:nvSpPr>
            <p:cNvPr id="1374" name="Circle"/>
            <p:cNvSpPr/>
            <p:nvPr/>
          </p:nvSpPr>
          <p:spPr>
            <a:xfrm>
              <a:off x="1509355" y="2728096"/>
              <a:ext cx="1128800" cy="1128799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375" name="Circle"/>
            <p:cNvSpPr/>
            <p:nvPr/>
          </p:nvSpPr>
          <p:spPr>
            <a:xfrm>
              <a:off x="3823794" y="797940"/>
              <a:ext cx="1128800" cy="1128799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376" name="Circle"/>
            <p:cNvSpPr/>
            <p:nvPr/>
          </p:nvSpPr>
          <p:spPr>
            <a:xfrm>
              <a:off x="5610848" y="3850411"/>
              <a:ext cx="1128800" cy="1128800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377" name="Circle"/>
            <p:cNvSpPr/>
            <p:nvPr/>
          </p:nvSpPr>
          <p:spPr>
            <a:xfrm>
              <a:off x="7397903" y="797940"/>
              <a:ext cx="1128800" cy="1128799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378" name="Circle"/>
            <p:cNvSpPr/>
            <p:nvPr/>
          </p:nvSpPr>
          <p:spPr>
            <a:xfrm>
              <a:off x="9712342" y="2728096"/>
              <a:ext cx="1128799" cy="1128799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1379" name="Line"/>
            <p:cNvSpPr/>
            <p:nvPr/>
          </p:nvSpPr>
          <p:spPr>
            <a:xfrm rot="19467418">
              <a:off x="2093918" y="1993155"/>
              <a:ext cx="1954332" cy="291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80" name="Line"/>
            <p:cNvSpPr/>
            <p:nvPr/>
          </p:nvSpPr>
          <p:spPr>
            <a:xfrm rot="19467418">
              <a:off x="5147050" y="508050"/>
              <a:ext cx="2009035" cy="14387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81" name="Line"/>
            <p:cNvSpPr/>
            <p:nvPr/>
          </p:nvSpPr>
          <p:spPr>
            <a:xfrm rot="19467418">
              <a:off x="2888676" y="2884471"/>
              <a:ext cx="2180966" cy="2568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82" name="Line"/>
            <p:cNvSpPr/>
            <p:nvPr/>
          </p:nvSpPr>
          <p:spPr>
            <a:xfrm rot="19467418">
              <a:off x="5680568" y="494613"/>
              <a:ext cx="3088389" cy="43263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83" name="Line"/>
            <p:cNvSpPr/>
            <p:nvPr/>
          </p:nvSpPr>
          <p:spPr>
            <a:xfrm rot="19467418">
              <a:off x="6724594" y="3517001"/>
              <a:ext cx="3275131" cy="1366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84" name="Line"/>
            <p:cNvSpPr/>
            <p:nvPr/>
          </p:nvSpPr>
          <p:spPr>
            <a:xfrm rot="19467418">
              <a:off x="8970193" y="1083042"/>
              <a:ext cx="684242" cy="20424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85" name="Equation"/>
            <p:cNvSpPr txBox="1"/>
            <p:nvPr/>
          </p:nvSpPr>
          <p:spPr>
            <a:xfrm>
              <a:off x="1994351" y="1905984"/>
              <a:ext cx="739541" cy="376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4300"/>
            </a:p>
          </p:txBody>
        </p:sp>
        <p:sp>
          <p:nvSpPr>
            <p:cNvPr id="1386" name="Equation"/>
            <p:cNvSpPr txBox="1"/>
            <p:nvPr/>
          </p:nvSpPr>
          <p:spPr>
            <a:xfrm>
              <a:off x="3327125" y="4569565"/>
              <a:ext cx="739541" cy="376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4300"/>
            </a:p>
          </p:txBody>
        </p:sp>
        <p:sp>
          <p:nvSpPr>
            <p:cNvPr id="1387" name="Equation"/>
            <p:cNvSpPr txBox="1"/>
            <p:nvPr/>
          </p:nvSpPr>
          <p:spPr>
            <a:xfrm>
              <a:off x="5811580" y="485765"/>
              <a:ext cx="731836" cy="3806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4300"/>
            </a:p>
          </p:txBody>
        </p:sp>
        <p:sp>
          <p:nvSpPr>
            <p:cNvPr id="1388" name="Equation"/>
            <p:cNvSpPr txBox="1"/>
            <p:nvPr/>
          </p:nvSpPr>
          <p:spPr>
            <a:xfrm>
              <a:off x="6860598" y="2737813"/>
              <a:ext cx="716059" cy="376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4300"/>
            </a:p>
          </p:txBody>
        </p:sp>
        <p:sp>
          <p:nvSpPr>
            <p:cNvPr id="1389" name="Equation"/>
            <p:cNvSpPr txBox="1"/>
            <p:nvPr/>
          </p:nvSpPr>
          <p:spPr>
            <a:xfrm>
              <a:off x="7912464" y="4568480"/>
              <a:ext cx="719881" cy="3833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4300"/>
            </a:p>
          </p:txBody>
        </p:sp>
        <p:sp>
          <p:nvSpPr>
            <p:cNvPr id="1390" name="Equation"/>
            <p:cNvSpPr txBox="1"/>
            <p:nvPr/>
          </p:nvSpPr>
          <p:spPr>
            <a:xfrm>
              <a:off x="9676551" y="1472390"/>
              <a:ext cx="695853" cy="3768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4300"/>
            </a:p>
          </p:txBody>
        </p:sp>
        <p:sp>
          <p:nvSpPr>
            <p:cNvPr id="1391" name="Line"/>
            <p:cNvSpPr/>
            <p:nvPr/>
          </p:nvSpPr>
          <p:spPr>
            <a:xfrm rot="19467418">
              <a:off x="5731833" y="4885730"/>
              <a:ext cx="834169" cy="841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92" name="Equation"/>
            <p:cNvSpPr txBox="1"/>
            <p:nvPr/>
          </p:nvSpPr>
          <p:spPr>
            <a:xfrm>
              <a:off x="3340694" y="5138265"/>
              <a:ext cx="708353" cy="3806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4300"/>
            </a:p>
          </p:txBody>
        </p:sp>
        <p:sp>
          <p:nvSpPr>
            <p:cNvPr id="1393" name="Line"/>
            <p:cNvSpPr/>
            <p:nvPr/>
          </p:nvSpPr>
          <p:spPr>
            <a:xfrm>
              <a:off x="0" y="3274971"/>
              <a:ext cx="1441083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94" name="Line"/>
            <p:cNvSpPr/>
            <p:nvPr/>
          </p:nvSpPr>
          <p:spPr>
            <a:xfrm>
              <a:off x="10808675" y="3292495"/>
              <a:ext cx="1441084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95" name="Equation"/>
            <p:cNvSpPr txBox="1"/>
            <p:nvPr/>
          </p:nvSpPr>
          <p:spPr>
            <a:xfrm>
              <a:off x="643743" y="2741612"/>
              <a:ext cx="154547" cy="3691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4300"/>
            </a:p>
          </p:txBody>
        </p:sp>
        <p:sp>
          <p:nvSpPr>
            <p:cNvPr id="1396" name="Equation"/>
            <p:cNvSpPr txBox="1"/>
            <p:nvPr/>
          </p:nvSpPr>
          <p:spPr>
            <a:xfrm>
              <a:off x="11408455" y="2741612"/>
              <a:ext cx="243016" cy="3691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4300"/>
            </a:p>
          </p:txBody>
        </p:sp>
        <p:sp>
          <p:nvSpPr>
            <p:cNvPr id="1397" name="Equation"/>
            <p:cNvSpPr txBox="1"/>
            <p:nvPr/>
          </p:nvSpPr>
          <p:spPr>
            <a:xfrm>
              <a:off x="5617821" y="5913043"/>
              <a:ext cx="1121751" cy="3833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4300"/>
            </a:p>
          </p:txBody>
        </p:sp>
      </p:grpSp>
      <p:sp>
        <p:nvSpPr>
          <p:cNvPr id="1399" name="Let us now use this formulation to calculate the weight of some words:"/>
          <p:cNvSpPr txBox="1"/>
          <p:nvPr/>
        </p:nvSpPr>
        <p:spPr>
          <a:xfrm>
            <a:off x="13223150" y="2073434"/>
            <a:ext cx="11390941" cy="404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Let us now use this formulation to calculate the weight of some words: </a:t>
            </a:r>
          </a:p>
          <a:p>
            <a:pPr/>
          </a:p>
          <a:p>
            <a:pPr/>
            <a14:m>
              <m:oMathPara>
                <m:oMathParaPr>
                  <m:jc m:val="center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μ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sSub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sub>
                  </m:sSub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sSub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sub>
                  </m:sSub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sSub>
                    <m:e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sub>
                  </m:sSub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λ</m:t>
                  </m:r>
                </m:oMath>
              </m:oMathPara>
            </a14:m>
          </a:p>
          <a:p>
            <a:pPr/>
          </a:p>
          <a:p>
            <a:pPr/>
            <a14:m>
              <m:oMathPara>
                <m:oMathParaPr>
                  <m:jc m:val="center"/>
                </m:oMathParaPr>
                <m:oMath>
                  <m:d>
                    <m:dPr>
                      <m:ctrl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5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d>
                    <m:dPr>
                      <m:ctrl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5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d>
                    <m:dPr>
                      <m:ctrl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5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β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d>
                    <m:dPr>
                      <m:ctrl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m>
                        <m:mPr>
                          <m:ctrlP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5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xmlns:a="http://schemas.openxmlformats.org/drawingml/2006/main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mr>
                      </m:m>
                    </m:e>
                  </m:d>
                  <m:r>
                    <a:rPr xmlns:a="http://schemas.openxmlformats.org/drawingml/2006/main" sz="28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⋅</m:t>
                  </m:r>
                  <m:d>
                    <m:dPr>
                      <m:ctrlPr>
                        <a:rPr xmlns:a="http://schemas.openxmlformats.org/drawingml/2006/main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eqArr>
                        <m:eqArrPr>
                          <m:ctrlP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xmlns:a="http://schemas.openxmlformats.org/drawingml/2006/main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eqArr>
                    </m:e>
                  </m:d>
                </m:oMath>
              </m:oMathPara>
            </a14:m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346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322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23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24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25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26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27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8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9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0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1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2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3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34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35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36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37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38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39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0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41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2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3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344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345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347" name="Equation"/>
          <p:cNvSpPr txBox="1"/>
          <p:nvPr/>
        </p:nvSpPr>
        <p:spPr>
          <a:xfrm>
            <a:off x="8578494" y="12263640"/>
            <a:ext cx="7227012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Definition and Examp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 and Examples</a:t>
            </a:r>
          </a:p>
        </p:txBody>
      </p:sp>
      <p:grpSp>
        <p:nvGrpSpPr>
          <p:cNvPr id="374" name="Group"/>
          <p:cNvGrpSpPr/>
          <p:nvPr/>
        </p:nvGrpSpPr>
        <p:grpSpPr>
          <a:xfrm>
            <a:off x="4244568" y="3120302"/>
            <a:ext cx="15765215" cy="8100326"/>
            <a:chOff x="0" y="0"/>
            <a:chExt cx="15765213" cy="8100325"/>
          </a:xfrm>
        </p:grpSpPr>
        <p:sp>
          <p:nvSpPr>
            <p:cNvPr id="350" name="Circle"/>
            <p:cNvSpPr/>
            <p:nvPr/>
          </p:nvSpPr>
          <p:spPr>
            <a:xfrm>
              <a:off x="1942513" y="3511009"/>
              <a:ext cx="1452744" cy="1452744"/>
            </a:xfrm>
            <a:prstGeom prst="ellipse">
              <a:avLst/>
            </a:prstGeom>
            <a:solidFill>
              <a:schemeClr val="accent5">
                <a:hueOff val="-65973"/>
                <a:satOff val="18050"/>
                <a:lumOff val="-15912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51" name="Circle"/>
            <p:cNvSpPr/>
            <p:nvPr/>
          </p:nvSpPr>
          <p:spPr>
            <a:xfrm>
              <a:off x="4921153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4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52" name="Circle"/>
            <p:cNvSpPr/>
            <p:nvPr/>
          </p:nvSpPr>
          <p:spPr>
            <a:xfrm>
              <a:off x="7221060" y="49554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53" name="Circle"/>
            <p:cNvSpPr/>
            <p:nvPr/>
          </p:nvSpPr>
          <p:spPr>
            <a:xfrm>
              <a:off x="9520966" y="1026934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54" name="Circle"/>
            <p:cNvSpPr/>
            <p:nvPr/>
          </p:nvSpPr>
          <p:spPr>
            <a:xfrm>
              <a:off x="12499606" y="3511009"/>
              <a:ext cx="1452744" cy="1452744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1130300">
                <a:lnSpc>
                  <a:spcPct val="100000"/>
                </a:lnSpc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lvl1pPr>
            </a:lstStyle>
            <a:p>
              <a:pPr/>
              <a14:m>
                <m:oMathPara>
                  <m:oMathParaPr>
                    <m:jc m:val="center"/>
                  </m:oMathParaPr>
                  <m:oMath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EFEF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m:oMathPara>
              </a14:m>
            </a:p>
          </p:txBody>
        </p:sp>
        <p:sp>
          <p:nvSpPr>
            <p:cNvPr id="355" name="Line"/>
            <p:cNvSpPr/>
            <p:nvPr/>
          </p:nvSpPr>
          <p:spPr>
            <a:xfrm rot="19467418">
              <a:off x="2694835" y="2565155"/>
              <a:ext cx="2515189" cy="375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14" fill="norm" stroke="1" extrusionOk="0">
                  <a:moveTo>
                    <a:pt x="0" y="20314"/>
                  </a:moveTo>
                  <a:cubicBezTo>
                    <a:pt x="3310" y="10507"/>
                    <a:pt x="6851" y="4138"/>
                    <a:pt x="10484" y="1454"/>
                  </a:cubicBezTo>
                  <a:cubicBezTo>
                    <a:pt x="14194" y="-1286"/>
                    <a:pt x="17949" y="-148"/>
                    <a:pt x="21600" y="4821"/>
                  </a:cubicBezTo>
                </a:path>
              </a:pathLst>
            </a:custGeom>
            <a:noFill/>
            <a:ln w="635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6" name="Line"/>
            <p:cNvSpPr/>
            <p:nvPr/>
          </p:nvSpPr>
          <p:spPr>
            <a:xfrm rot="19467418">
              <a:off x="6624160" y="653851"/>
              <a:ext cx="2585590" cy="18515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33" y="1465"/>
                    <a:pt x="7480" y="3755"/>
                    <a:pt x="10808" y="6789"/>
                  </a:cubicBezTo>
                  <a:cubicBezTo>
                    <a:pt x="15074" y="10676"/>
                    <a:pt x="18743" y="15711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7" name="Line"/>
            <p:cNvSpPr/>
            <p:nvPr/>
          </p:nvSpPr>
          <p:spPr>
            <a:xfrm rot="19467418">
              <a:off x="3717673" y="3712262"/>
              <a:ext cx="2806863" cy="3306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848" y="4369"/>
                    <a:pt x="4571" y="8435"/>
                    <a:pt x="8050" y="12017"/>
                  </a:cubicBezTo>
                  <a:cubicBezTo>
                    <a:pt x="11822" y="15901"/>
                    <a:pt x="16418" y="19152"/>
                    <a:pt x="21600" y="21600"/>
                  </a:cubicBezTo>
                </a:path>
              </a:pathLst>
            </a:custGeom>
            <a:noFill/>
            <a:ln w="76200" cap="flat">
              <a:solidFill>
                <a:schemeClr val="accent5">
                  <a:hueOff val="-65973"/>
                  <a:satOff val="18050"/>
                  <a:lumOff val="-15912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8" name="Line"/>
            <p:cNvSpPr/>
            <p:nvPr/>
          </p:nvSpPr>
          <p:spPr>
            <a:xfrm rot="19467418">
              <a:off x="7310787" y="636558"/>
              <a:ext cx="3974700" cy="556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986" y="3783"/>
                    <a:pt x="2939" y="7404"/>
                    <a:pt x="5761" y="10682"/>
                  </a:cubicBezTo>
                  <a:cubicBezTo>
                    <a:pt x="9664" y="15218"/>
                    <a:pt x="15114" y="1897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9" name="Line"/>
            <p:cNvSpPr/>
            <p:nvPr/>
          </p:nvSpPr>
          <p:spPr>
            <a:xfrm rot="19467418">
              <a:off x="8654429" y="4526316"/>
              <a:ext cx="4215034" cy="1758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350" y="5886"/>
                    <a:pt x="6994" y="10743"/>
                    <a:pt x="10847" y="14460"/>
                  </a:cubicBezTo>
                  <a:cubicBezTo>
                    <a:pt x="14309" y="17798"/>
                    <a:pt x="17915" y="20194"/>
                    <a:pt x="2160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0" name="Line"/>
            <p:cNvSpPr/>
            <p:nvPr/>
          </p:nvSpPr>
          <p:spPr>
            <a:xfrm rot="19467418">
              <a:off x="11544474" y="1393855"/>
              <a:ext cx="880606" cy="26286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9" h="21600" fill="norm" stroke="1" extrusionOk="0">
                  <a:moveTo>
                    <a:pt x="0" y="0"/>
                  </a:moveTo>
                  <a:cubicBezTo>
                    <a:pt x="8493" y="3274"/>
                    <a:pt x="14674" y="7178"/>
                    <a:pt x="18062" y="11409"/>
                  </a:cubicBezTo>
                  <a:cubicBezTo>
                    <a:pt x="20716" y="14724"/>
                    <a:pt x="21600" y="18177"/>
                    <a:pt x="20670" y="21600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1" name="Equation"/>
            <p:cNvSpPr txBox="1"/>
            <p:nvPr/>
          </p:nvSpPr>
          <p:spPr>
            <a:xfrm>
              <a:off x="2566694" y="245296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62" name="Equation"/>
            <p:cNvSpPr txBox="1"/>
            <p:nvPr/>
          </p:nvSpPr>
          <p:spPr>
            <a:xfrm>
              <a:off x="4281949" y="5880947"/>
              <a:ext cx="94095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63" name="Equation"/>
            <p:cNvSpPr txBox="1"/>
            <p:nvPr/>
          </p:nvSpPr>
          <p:spPr>
            <a:xfrm>
              <a:off x="7479397" y="625170"/>
              <a:ext cx="936069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64" name="Equation"/>
            <p:cNvSpPr txBox="1"/>
            <p:nvPr/>
          </p:nvSpPr>
          <p:spPr>
            <a:xfrm>
              <a:off x="8829464" y="3523515"/>
              <a:ext cx="910922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65" name="Equation"/>
            <p:cNvSpPr txBox="1"/>
            <p:nvPr/>
          </p:nvSpPr>
          <p:spPr>
            <a:xfrm>
              <a:off x="10183197" y="5879550"/>
              <a:ext cx="915812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66" name="Equation"/>
            <p:cNvSpPr txBox="1"/>
            <p:nvPr/>
          </p:nvSpPr>
          <p:spPr>
            <a:xfrm>
              <a:off x="12453543" y="1894938"/>
              <a:ext cx="885078" cy="4819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67" name="Line"/>
            <p:cNvSpPr/>
            <p:nvPr/>
          </p:nvSpPr>
          <p:spPr>
            <a:xfrm rot="19467418">
              <a:off x="7376765" y="6287845"/>
              <a:ext cx="1073559" cy="1082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862" h="17558" fill="norm" stroke="1" extrusionOk="0">
                  <a:moveTo>
                    <a:pt x="9109" y="66"/>
                  </a:moveTo>
                  <a:cubicBezTo>
                    <a:pt x="510" y="-1003"/>
                    <a:pt x="-3501" y="11192"/>
                    <a:pt x="3802" y="16199"/>
                  </a:cubicBezTo>
                  <a:cubicBezTo>
                    <a:pt x="10216" y="20597"/>
                    <a:pt x="18099" y="13560"/>
                    <a:pt x="15270" y="5958"/>
                  </a:cubicBez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8" name="Equation"/>
            <p:cNvSpPr txBox="1"/>
            <p:nvPr/>
          </p:nvSpPr>
          <p:spPr>
            <a:xfrm>
              <a:off x="4299412" y="6612853"/>
              <a:ext cx="906033" cy="4868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  <p:sp>
          <p:nvSpPr>
            <p:cNvPr id="369" name="Line"/>
            <p:cNvSpPr/>
            <p:nvPr/>
          </p:nvSpPr>
          <p:spPr>
            <a:xfrm>
              <a:off x="0" y="4214828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70" name="Line"/>
            <p:cNvSpPr/>
            <p:nvPr/>
          </p:nvSpPr>
          <p:spPr>
            <a:xfrm>
              <a:off x="13910566" y="4237380"/>
              <a:ext cx="185464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71" name="Equation"/>
            <p:cNvSpPr txBox="1"/>
            <p:nvPr/>
          </p:nvSpPr>
          <p:spPr>
            <a:xfrm>
              <a:off x="828485" y="3528404"/>
              <a:ext cx="197677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m:oMathPara>
              </a14:m>
              <a:endParaRPr sz="5500"/>
            </a:p>
          </p:txBody>
        </p:sp>
        <p:sp>
          <p:nvSpPr>
            <p:cNvPr id="372" name="Equation"/>
            <p:cNvSpPr txBox="1"/>
            <p:nvPr/>
          </p:nvSpPr>
          <p:spPr>
            <a:xfrm>
              <a:off x="14682472" y="3528404"/>
              <a:ext cx="310834" cy="4721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5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m:oMathPara>
              </a14:m>
              <a:endParaRPr sz="5500"/>
            </a:p>
          </p:txBody>
        </p:sp>
        <p:sp>
          <p:nvSpPr>
            <p:cNvPr id="373" name="Equation"/>
            <p:cNvSpPr txBox="1"/>
            <p:nvPr/>
          </p:nvSpPr>
          <p:spPr>
            <a:xfrm>
              <a:off x="7230033" y="7609978"/>
              <a:ext cx="1434797" cy="4903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lnSpc>
                  <a:spcPct val="100000"/>
                </a:lnSpc>
                <a:defRPr sz="1800"/>
              </a:pPr>
              <a14:m>
                <m:oMathPara>
                  <m:oMathParaPr>
                    <m:jc m:val="centerGroup"/>
                  </m:oMathParaPr>
                  <m:oMath>
                    <m:f>
                      <m:fPr>
                        <m:ctrlP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xmlns:a="http://schemas.openxmlformats.org/drawingml/2006/main" sz="5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den>
                    </m:f>
                  </m:oMath>
                </m:oMathPara>
              </a14:m>
              <a:endParaRPr sz="5500"/>
            </a:p>
          </p:txBody>
        </p:sp>
      </p:grpSp>
      <p:sp>
        <p:nvSpPr>
          <p:cNvPr id="375" name="Equation"/>
          <p:cNvSpPr txBox="1"/>
          <p:nvPr/>
        </p:nvSpPr>
        <p:spPr>
          <a:xfrm>
            <a:off x="8578494" y="12263640"/>
            <a:ext cx="7227012" cy="10485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lnSpc>
                <a:spcPct val="100000"/>
              </a:lnSpc>
              <a:defRPr sz="1800"/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scr m:val="script"/>
                    </m:rP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a:rPr xmlns:a="http://schemas.openxmlformats.org/drawingml/2006/main" sz="9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96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